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9906000" cx="6858000"/>
  <p:notesSz cx="6858000" cy="9144000"/>
  <p:embeddedFontLst>
    <p:embeddedFont>
      <p:font typeface="Play"/>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glTA6tBmb81aTMKYl1jZSzO21H3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B2E4773-9AF0-4651-94F4-B270864D0640}">
  <a:tblStyle styleId="{3B2E4773-9AF0-4651-94F4-B270864D0640}"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b="off" i="off"/>
      <a:tcStyle>
        <a:fill>
          <a:solidFill>
            <a:srgbClr val="CAD1D8"/>
          </a:solidFill>
        </a:fill>
      </a:tcStyle>
    </a:band1H>
    <a:band2H>
      <a:tcTxStyle b="off" i="off"/>
    </a:band2H>
    <a:band1V>
      <a:tcTxStyle b="off" i="off"/>
      <a:tcStyle>
        <a:fill>
          <a:solidFill>
            <a:srgbClr val="CAD1D8"/>
          </a:solidFill>
        </a:fill>
      </a:tcStyle>
    </a:band1V>
    <a:band2V>
      <a:tcTxStyle b="off" i="off"/>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 styleId="{DFCB69CF-B689-4667-89E8-DCCF5D2515D2}"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font" Target="fonts/Play-regular.fntdata"/><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font" Target="fonts/Play-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2241550" y="685800"/>
            <a:ext cx="2374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08e9f33e33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08e9f33e33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08e9f33e33_1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08e9f33e33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08e9f33e33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08e9f33e33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08e9f33e33_1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08e9f33e33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286367"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12"/>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13"/>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4"/>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6" y="2469624"/>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467916" y="6629226"/>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rgbClr val="757575"/>
              </a:buClr>
              <a:buSzPts val="1800"/>
              <a:buNone/>
              <a:defRPr sz="1800">
                <a:solidFill>
                  <a:srgbClr val="757575"/>
                </a:solidFill>
              </a:defRPr>
            </a:lvl1pPr>
            <a:lvl2pPr indent="-228600" lvl="1" marL="914400" algn="l">
              <a:lnSpc>
                <a:spcPct val="90000"/>
              </a:lnSpc>
              <a:spcBef>
                <a:spcPts val="375"/>
              </a:spcBef>
              <a:spcAft>
                <a:spcPts val="0"/>
              </a:spcAft>
              <a:buClr>
                <a:srgbClr val="757575"/>
              </a:buClr>
              <a:buSzPts val="1500"/>
              <a:buNone/>
              <a:defRPr sz="1500">
                <a:solidFill>
                  <a:srgbClr val="757575"/>
                </a:solidFill>
              </a:defRPr>
            </a:lvl2pPr>
            <a:lvl3pPr indent="-228600" lvl="2" marL="1371600" algn="l">
              <a:lnSpc>
                <a:spcPct val="90000"/>
              </a:lnSpc>
              <a:spcBef>
                <a:spcPts val="375"/>
              </a:spcBef>
              <a:spcAft>
                <a:spcPts val="0"/>
              </a:spcAft>
              <a:buClr>
                <a:srgbClr val="757575"/>
              </a:buClr>
              <a:buSzPts val="1350"/>
              <a:buNone/>
              <a:defRPr sz="1350">
                <a:solidFill>
                  <a:srgbClr val="757575"/>
                </a:solidFill>
              </a:defRPr>
            </a:lvl3pPr>
            <a:lvl4pPr indent="-228600" lvl="3" marL="1828800" algn="l">
              <a:lnSpc>
                <a:spcPct val="90000"/>
              </a:lnSpc>
              <a:spcBef>
                <a:spcPts val="375"/>
              </a:spcBef>
              <a:spcAft>
                <a:spcPts val="0"/>
              </a:spcAft>
              <a:buClr>
                <a:srgbClr val="757575"/>
              </a:buClr>
              <a:buSzPts val="1200"/>
              <a:buNone/>
              <a:defRPr sz="1200">
                <a:solidFill>
                  <a:srgbClr val="757575"/>
                </a:solidFill>
              </a:defRPr>
            </a:lvl4pPr>
            <a:lvl5pPr indent="-228600" lvl="4" marL="2286000" algn="l">
              <a:lnSpc>
                <a:spcPct val="90000"/>
              </a:lnSpc>
              <a:spcBef>
                <a:spcPts val="375"/>
              </a:spcBef>
              <a:spcAft>
                <a:spcPts val="0"/>
              </a:spcAft>
              <a:buClr>
                <a:srgbClr val="757575"/>
              </a:buClr>
              <a:buSzPts val="1200"/>
              <a:buNone/>
              <a:defRPr sz="1200">
                <a:solidFill>
                  <a:srgbClr val="757575"/>
                </a:solidFill>
              </a:defRPr>
            </a:lvl5pPr>
            <a:lvl6pPr indent="-228600" lvl="5" marL="2743200" algn="l">
              <a:lnSpc>
                <a:spcPct val="90000"/>
              </a:lnSpc>
              <a:spcBef>
                <a:spcPts val="375"/>
              </a:spcBef>
              <a:spcAft>
                <a:spcPts val="0"/>
              </a:spcAft>
              <a:buClr>
                <a:srgbClr val="757575"/>
              </a:buClr>
              <a:buSzPts val="1200"/>
              <a:buNone/>
              <a:defRPr sz="1200">
                <a:solidFill>
                  <a:srgbClr val="757575"/>
                </a:solidFill>
              </a:defRPr>
            </a:lvl6pPr>
            <a:lvl7pPr indent="-228600" lvl="6" marL="3200400" algn="l">
              <a:lnSpc>
                <a:spcPct val="90000"/>
              </a:lnSpc>
              <a:spcBef>
                <a:spcPts val="375"/>
              </a:spcBef>
              <a:spcAft>
                <a:spcPts val="0"/>
              </a:spcAft>
              <a:buClr>
                <a:srgbClr val="757575"/>
              </a:buClr>
              <a:buSzPts val="1200"/>
              <a:buNone/>
              <a:defRPr sz="1200">
                <a:solidFill>
                  <a:srgbClr val="757575"/>
                </a:solidFill>
              </a:defRPr>
            </a:lvl7pPr>
            <a:lvl8pPr indent="-228600" lvl="7" marL="3657600" algn="l">
              <a:lnSpc>
                <a:spcPct val="90000"/>
              </a:lnSpc>
              <a:spcBef>
                <a:spcPts val="375"/>
              </a:spcBef>
              <a:spcAft>
                <a:spcPts val="0"/>
              </a:spcAft>
              <a:buClr>
                <a:srgbClr val="757575"/>
              </a:buClr>
              <a:buSzPts val="1200"/>
              <a:buNone/>
              <a:defRPr sz="1200">
                <a:solidFill>
                  <a:srgbClr val="757575"/>
                </a:solidFill>
              </a:defRPr>
            </a:lvl8pPr>
            <a:lvl9pPr indent="-228600" lvl="8" marL="4114800" algn="l">
              <a:lnSpc>
                <a:spcPct val="90000"/>
              </a:lnSpc>
              <a:spcBef>
                <a:spcPts val="375"/>
              </a:spcBef>
              <a:spcAft>
                <a:spcPts val="0"/>
              </a:spcAft>
              <a:buClr>
                <a:srgbClr val="757575"/>
              </a:buClr>
              <a:buSzPts val="1200"/>
              <a:buNone/>
              <a:defRPr sz="1200">
                <a:solidFill>
                  <a:srgbClr val="757575"/>
                </a:solidFill>
              </a:defRPr>
            </a:lvl9pPr>
          </a:lstStyle>
          <a:p/>
        </p:txBody>
      </p:sp>
      <p:sp>
        <p:nvSpPr>
          <p:cNvPr id="26" name="Google Shape;26;p5"/>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6"/>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6"/>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1"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472381" y="2428347"/>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7"/>
          <p:cNvSpPr txBox="1"/>
          <p:nvPr>
            <p:ph idx="2" type="body"/>
          </p:nvPr>
        </p:nvSpPr>
        <p:spPr>
          <a:xfrm>
            <a:off x="472381" y="3618442"/>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7"/>
          <p:cNvSpPr txBox="1"/>
          <p:nvPr>
            <p:ph idx="3" type="body"/>
          </p:nvPr>
        </p:nvSpPr>
        <p:spPr>
          <a:xfrm>
            <a:off x="3471863" y="2428347"/>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7"/>
          <p:cNvSpPr txBox="1"/>
          <p:nvPr>
            <p:ph idx="4" type="body"/>
          </p:nvPr>
        </p:nvSpPr>
        <p:spPr>
          <a:xfrm>
            <a:off x="3471863" y="3618442"/>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7"/>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2915543" y="1426283"/>
            <a:ext cx="3471863" cy="7039681"/>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10"/>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10"/>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2915543" y="1426283"/>
            <a:ext cx="3471863" cy="7039681"/>
          </a:xfrm>
          <a:prstGeom prst="rect">
            <a:avLst/>
          </a:prstGeom>
          <a:noFill/>
          <a:ln>
            <a:noFill/>
          </a:ln>
        </p:spPr>
      </p:sp>
      <p:sp>
        <p:nvSpPr>
          <p:cNvPr id="64" name="Google Shape;64;p11"/>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11"/>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88" y="527405"/>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Play"/>
              <a:buNone/>
              <a:defRPr b="0" i="0" sz="33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471488"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471488" y="9181397"/>
            <a:ext cx="1543050" cy="52740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1" type="ftr"/>
          </p:nvPr>
        </p:nvSpPr>
        <p:spPr>
          <a:xfrm>
            <a:off x="2271713" y="9181397"/>
            <a:ext cx="2314575" cy="527403"/>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9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2"/>
          <p:cNvSpPr txBox="1"/>
          <p:nvPr>
            <p:ph idx="12" type="sldNum"/>
          </p:nvPr>
        </p:nvSpPr>
        <p:spPr>
          <a:xfrm>
            <a:off x="4843463" y="9181397"/>
            <a:ext cx="1543050" cy="527403"/>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aphicFrame>
        <p:nvGraphicFramePr>
          <p:cNvPr id="84" name="Google Shape;84;p1"/>
          <p:cNvGraphicFramePr/>
          <p:nvPr/>
        </p:nvGraphicFramePr>
        <p:xfrm>
          <a:off x="181536" y="147917"/>
          <a:ext cx="3000000" cy="3000000"/>
        </p:xfrm>
        <a:graphic>
          <a:graphicData uri="http://schemas.openxmlformats.org/drawingml/2006/table">
            <a:tbl>
              <a:tblPr bandRow="1" firstRow="1">
                <a:noFill/>
                <a:tableStyleId>{3B2E4773-9AF0-4651-94F4-B270864D0640}</a:tableStyleId>
              </a:tblPr>
              <a:tblGrid>
                <a:gridCol w="1826075"/>
                <a:gridCol w="4727100"/>
              </a:tblGrid>
              <a:tr h="529200">
                <a:tc gridSpan="2">
                  <a:txBody>
                    <a:bodyPr/>
                    <a:lstStyle/>
                    <a:p>
                      <a:pPr indent="0" lvl="0" marL="0" marR="0" rtl="0" algn="ctr">
                        <a:lnSpc>
                          <a:spcPct val="100000"/>
                        </a:lnSpc>
                        <a:spcBef>
                          <a:spcPts val="0"/>
                        </a:spcBef>
                        <a:spcAft>
                          <a:spcPts val="0"/>
                        </a:spcAft>
                        <a:buClr>
                          <a:srgbClr val="000000"/>
                        </a:buClr>
                        <a:buSzPts val="2100"/>
                        <a:buFont typeface="Arial"/>
                        <a:buNone/>
                      </a:pPr>
                      <a:r>
                        <a:rPr lang="en-US" sz="2100" u="none" cap="none" strike="noStrike">
                          <a:solidFill>
                            <a:schemeClr val="dk1"/>
                          </a:solidFill>
                          <a:latin typeface="Arial"/>
                          <a:ea typeface="Arial"/>
                          <a:cs typeface="Arial"/>
                          <a:sym typeface="Arial"/>
                        </a:rPr>
                        <a:t>RTPI – 7-11 Session Plan</a:t>
                      </a:r>
                      <a:endParaRPr sz="2100" u="none" cap="none" strike="noStrike">
                        <a:solidFill>
                          <a:schemeClr val="dk1"/>
                        </a:solidFill>
                        <a:latin typeface="Arial"/>
                        <a:ea typeface="Arial"/>
                        <a:cs typeface="Arial"/>
                        <a:sym typeface="Arial"/>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hMerge="1"/>
              </a:tr>
              <a:tr h="294525">
                <a:tc>
                  <a:txBody>
                    <a:bodyPr/>
                    <a:lstStyle/>
                    <a:p>
                      <a:pPr indent="0" lvl="0" marL="0" marR="0" rtl="0" algn="ctr">
                        <a:lnSpc>
                          <a:spcPct val="100000"/>
                        </a:lnSpc>
                        <a:spcBef>
                          <a:spcPts val="0"/>
                        </a:spcBef>
                        <a:spcAft>
                          <a:spcPts val="0"/>
                        </a:spcAft>
                        <a:buClr>
                          <a:srgbClr val="000000"/>
                        </a:buClr>
                        <a:buSzPts val="1300"/>
                        <a:buFont typeface="Arial"/>
                        <a:buNone/>
                      </a:pPr>
                      <a:r>
                        <a:rPr b="1" lang="en-US" sz="1300" u="none" cap="none" strike="noStrike">
                          <a:latin typeface="Arial"/>
                          <a:ea typeface="Arial"/>
                          <a:cs typeface="Arial"/>
                          <a:sym typeface="Arial"/>
                        </a:rPr>
                        <a:t>Section</a:t>
                      </a:r>
                      <a:endParaRPr b="1"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300"/>
                        <a:buFont typeface="Arial"/>
                        <a:buNone/>
                      </a:pPr>
                      <a:r>
                        <a:rPr b="1" lang="en-US" sz="1300" u="none" cap="none" strike="noStrike">
                          <a:latin typeface="Arial"/>
                          <a:ea typeface="Arial"/>
                          <a:cs typeface="Arial"/>
                          <a:sym typeface="Arial"/>
                        </a:rPr>
                        <a:t>Description</a:t>
                      </a:r>
                      <a:endParaRPr b="1"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396375">
                <a:tc>
                  <a:txBody>
                    <a:bodyPr/>
                    <a:lstStyle/>
                    <a:p>
                      <a:pPr indent="0" lvl="0" marL="0" marR="0" rtl="0" algn="l">
                        <a:lnSpc>
                          <a:spcPct val="100000"/>
                        </a:lnSpc>
                        <a:spcBef>
                          <a:spcPts val="0"/>
                        </a:spcBef>
                        <a:spcAft>
                          <a:spcPts val="0"/>
                        </a:spcAft>
                        <a:buClr>
                          <a:srgbClr val="000000"/>
                        </a:buClr>
                        <a:buSzPts val="1300"/>
                        <a:buFont typeface="Arial"/>
                        <a:buNone/>
                      </a:pPr>
                      <a:r>
                        <a:rPr b="1" lang="en-US" sz="1300" u="none" cap="none" strike="noStrike">
                          <a:latin typeface="Arial"/>
                          <a:ea typeface="Arial"/>
                          <a:cs typeface="Arial"/>
                          <a:sym typeface="Arial"/>
                        </a:rPr>
                        <a:t>Section 1</a:t>
                      </a:r>
                      <a:endParaRPr sz="15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lang="en-US" sz="1300" u="none" cap="none" strike="noStrike">
                          <a:latin typeface="Arial"/>
                          <a:ea typeface="Arial"/>
                          <a:cs typeface="Arial"/>
                          <a:sym typeface="Arial"/>
                        </a:rPr>
                        <a:t>What do you think this is?</a:t>
                      </a:r>
                      <a:endParaRPr i="1"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1300"/>
                        <a:buFont typeface="Lexend"/>
                        <a:buChar char="•"/>
                      </a:pPr>
                      <a:r>
                        <a:rPr lang="en-US" sz="1300" u="none" cap="none" strike="noStrike">
                          <a:latin typeface="Arial"/>
                          <a:ea typeface="Arial"/>
                          <a:cs typeface="Arial"/>
                          <a:sym typeface="Arial"/>
                        </a:rPr>
                        <a:t>Starter and plenary.</a:t>
                      </a:r>
                      <a:endParaRPr sz="1500" u="none" cap="none" strike="noStrike">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300"/>
                        <a:buFont typeface="Arial"/>
                        <a:buChar char="•"/>
                      </a:pPr>
                      <a:r>
                        <a:rPr lang="en-US" sz="1300" u="none" cap="none" strike="noStrike">
                          <a:latin typeface="Arial"/>
                          <a:ea typeface="Arial"/>
                          <a:cs typeface="Arial"/>
                          <a:sym typeface="Arial"/>
                        </a:rPr>
                        <a:t>S1 - Image of a real case study that the ambassador has worked on. The students are to look and think about what they think it is.</a:t>
                      </a:r>
                      <a:r>
                        <a:rPr lang="en-US" sz="1500" u="none" cap="none" strike="noStrike">
                          <a:latin typeface="Arial"/>
                          <a:ea typeface="Arial"/>
                          <a:cs typeface="Arial"/>
                          <a:sym typeface="Arial"/>
                        </a:rPr>
                        <a:t> </a:t>
                      </a:r>
                      <a:r>
                        <a:rPr lang="en-US" sz="1300" u="none" cap="none" strike="noStrike">
                          <a:latin typeface="Arial"/>
                          <a:ea typeface="Arial"/>
                          <a:cs typeface="Arial"/>
                          <a:sym typeface="Arial"/>
                        </a:rPr>
                        <a:t>Thoughts to be discussed in pairs or small groups</a:t>
                      </a:r>
                      <a:r>
                        <a:rPr lang="en-US" sz="1300">
                          <a:latin typeface="Arial"/>
                          <a:ea typeface="Arial"/>
                          <a:cs typeface="Arial"/>
                          <a:sym typeface="Arial"/>
                        </a:rPr>
                        <a:t>.</a:t>
                      </a:r>
                      <a:endParaRPr sz="1500" u="none" cap="none" strike="noStrike">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300"/>
                        <a:buFont typeface="Lexend"/>
                        <a:buChar char="•"/>
                      </a:pPr>
                      <a:r>
                        <a:rPr lang="en-US" sz="1300" u="none" cap="none" strike="noStrike">
                          <a:latin typeface="Arial"/>
                          <a:ea typeface="Arial"/>
                          <a:cs typeface="Arial"/>
                          <a:sym typeface="Arial"/>
                        </a:rPr>
                        <a:t>S2</a:t>
                      </a:r>
                      <a:r>
                        <a:rPr lang="en-US" sz="1300">
                          <a:latin typeface="Arial"/>
                          <a:ea typeface="Arial"/>
                          <a:cs typeface="Arial"/>
                          <a:sym typeface="Arial"/>
                        </a:rPr>
                        <a:t>1</a:t>
                      </a:r>
                      <a:r>
                        <a:rPr lang="en-US" sz="1300" u="none" cap="none" strike="noStrike">
                          <a:latin typeface="Arial"/>
                          <a:ea typeface="Arial"/>
                          <a:cs typeface="Arial"/>
                          <a:sym typeface="Arial"/>
                        </a:rPr>
                        <a:t> - Answer revealed at the end of the session.</a:t>
                      </a:r>
                      <a:endParaRPr sz="15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730675">
                <a:tc>
                  <a:txBody>
                    <a:bodyPr/>
                    <a:lstStyle/>
                    <a:p>
                      <a:pPr indent="0" lvl="0" marL="0" marR="0" rtl="0" algn="l">
                        <a:lnSpc>
                          <a:spcPct val="100000"/>
                        </a:lnSpc>
                        <a:spcBef>
                          <a:spcPts val="0"/>
                        </a:spcBef>
                        <a:spcAft>
                          <a:spcPts val="0"/>
                        </a:spcAft>
                        <a:buClr>
                          <a:srgbClr val="000000"/>
                        </a:buClr>
                        <a:buSzPts val="1300"/>
                        <a:buFont typeface="Arial"/>
                        <a:buNone/>
                      </a:pPr>
                      <a:r>
                        <a:rPr b="1" lang="en-US" sz="1300" u="none" cap="none" strike="noStrike">
                          <a:latin typeface="Arial"/>
                          <a:ea typeface="Arial"/>
                          <a:cs typeface="Arial"/>
                          <a:sym typeface="Arial"/>
                        </a:rPr>
                        <a:t>Section 2</a:t>
                      </a:r>
                      <a:endParaRPr b="1"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lang="en-US" sz="1300" u="none" cap="none" strike="noStrike">
                          <a:latin typeface="Arial"/>
                          <a:ea typeface="Arial"/>
                          <a:cs typeface="Arial"/>
                          <a:sym typeface="Arial"/>
                        </a:rPr>
                        <a:t>Introduction</a:t>
                      </a:r>
                      <a:endParaRPr i="1"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1300"/>
                        <a:buFont typeface="Lexend"/>
                        <a:buChar char="•"/>
                      </a:pPr>
                      <a:r>
                        <a:rPr lang="en-US" sz="1300" u="none" cap="none" strike="noStrike">
                          <a:latin typeface="Arial"/>
                          <a:ea typeface="Arial"/>
                          <a:cs typeface="Arial"/>
                          <a:sym typeface="Arial"/>
                        </a:rPr>
                        <a:t>S2 - Ambassador introduction</a:t>
                      </a:r>
                      <a:endParaRPr sz="1300" u="none" cap="none" strike="noStrike">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300"/>
                        <a:buFont typeface="Arial"/>
                        <a:buChar char="•"/>
                      </a:pPr>
                      <a:r>
                        <a:rPr lang="en-US" sz="1300">
                          <a:latin typeface="Arial"/>
                          <a:ea typeface="Arial"/>
                          <a:cs typeface="Arial"/>
                          <a:sym typeface="Arial"/>
                        </a:rPr>
                        <a:t>S3-4 - Discussion on computer games that design places</a:t>
                      </a:r>
                      <a:endParaRPr sz="1300">
                        <a:latin typeface="Arial"/>
                        <a:ea typeface="Arial"/>
                        <a:cs typeface="Arial"/>
                        <a:sym typeface="Arial"/>
                      </a:endParaRPr>
                    </a:p>
                    <a:p>
                      <a:pPr indent="0" lvl="0" marL="0" marR="0" rtl="0" algn="l">
                        <a:lnSpc>
                          <a:spcPct val="100000"/>
                        </a:lnSpc>
                        <a:spcBef>
                          <a:spcPts val="0"/>
                        </a:spcBef>
                        <a:spcAft>
                          <a:spcPts val="0"/>
                        </a:spcAft>
                        <a:buNone/>
                      </a:pPr>
                      <a:r>
                        <a:t/>
                      </a:r>
                      <a:endParaRPr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810575">
                <a:tc>
                  <a:txBody>
                    <a:bodyPr/>
                    <a:lstStyle/>
                    <a:p>
                      <a:pPr indent="0" lvl="0" marL="0" rtl="0" algn="l">
                        <a:spcBef>
                          <a:spcPts val="0"/>
                        </a:spcBef>
                        <a:spcAft>
                          <a:spcPts val="0"/>
                        </a:spcAft>
                        <a:buClr>
                          <a:schemeClr val="dk1"/>
                        </a:buClr>
                        <a:buSzPts val="1300"/>
                        <a:buFont typeface="Arial"/>
                        <a:buNone/>
                      </a:pPr>
                      <a:r>
                        <a:rPr b="1" lang="en-US" sz="1300">
                          <a:latin typeface="Arial"/>
                          <a:ea typeface="Arial"/>
                          <a:cs typeface="Arial"/>
                          <a:sym typeface="Arial"/>
                        </a:rPr>
                        <a:t>Section 3</a:t>
                      </a:r>
                      <a:endParaRPr b="1" sz="1300">
                        <a:latin typeface="Arial"/>
                        <a:ea typeface="Arial"/>
                        <a:cs typeface="Arial"/>
                        <a:sym typeface="Arial"/>
                      </a:endParaRPr>
                    </a:p>
                    <a:p>
                      <a:pPr indent="0" lvl="0" marL="0" rtl="0" algn="l">
                        <a:spcBef>
                          <a:spcPts val="0"/>
                        </a:spcBef>
                        <a:spcAft>
                          <a:spcPts val="0"/>
                        </a:spcAft>
                        <a:buClr>
                          <a:schemeClr val="dk1"/>
                        </a:buClr>
                        <a:buSzPts val="1300"/>
                        <a:buFont typeface="Arial"/>
                        <a:buNone/>
                      </a:pPr>
                      <a:r>
                        <a:t/>
                      </a:r>
                      <a:endParaRPr b="1" sz="1300">
                        <a:latin typeface="Arial"/>
                        <a:ea typeface="Arial"/>
                        <a:cs typeface="Arial"/>
                        <a:sym typeface="Arial"/>
                      </a:endParaRPr>
                    </a:p>
                    <a:p>
                      <a:pPr indent="0" lvl="0" marL="0" rtl="0" algn="l">
                        <a:spcBef>
                          <a:spcPts val="0"/>
                        </a:spcBef>
                        <a:spcAft>
                          <a:spcPts val="0"/>
                        </a:spcAft>
                        <a:buClr>
                          <a:schemeClr val="dk1"/>
                        </a:buClr>
                        <a:buSzPts val="1300"/>
                        <a:buFont typeface="Arial"/>
                        <a:buNone/>
                      </a:pPr>
                      <a:r>
                        <a:rPr lang="en-US" sz="1300">
                          <a:latin typeface="Arial"/>
                          <a:ea typeface="Arial"/>
                          <a:cs typeface="Arial"/>
                          <a:sym typeface="Arial"/>
                        </a:rPr>
                        <a:t>Your dream town</a:t>
                      </a:r>
                      <a:endParaRPr b="1"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S5-6 - Students to draw their dream town on a blank piece of paper. They have 120 seconds and can be as creative as they want. No restrictions or rules.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786100">
                <a:tc>
                  <a:txBody>
                    <a:bodyPr/>
                    <a:lstStyle/>
                    <a:p>
                      <a:pPr indent="0" lvl="0" marL="0" rtl="0" algn="l">
                        <a:spcBef>
                          <a:spcPts val="0"/>
                        </a:spcBef>
                        <a:spcAft>
                          <a:spcPts val="0"/>
                        </a:spcAft>
                        <a:buClr>
                          <a:schemeClr val="dk1"/>
                        </a:buClr>
                        <a:buSzPts val="1100"/>
                        <a:buFont typeface="Arial"/>
                        <a:buNone/>
                      </a:pPr>
                      <a:r>
                        <a:rPr b="1" lang="en-US" sz="1300">
                          <a:latin typeface="Arial"/>
                          <a:ea typeface="Arial"/>
                          <a:cs typeface="Arial"/>
                          <a:sym typeface="Arial"/>
                        </a:rPr>
                        <a:t>Section 4</a:t>
                      </a:r>
                      <a:endParaRPr b="1" sz="13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b="1" sz="13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300">
                          <a:latin typeface="Arial"/>
                          <a:ea typeface="Arial"/>
                          <a:cs typeface="Arial"/>
                          <a:sym typeface="Arial"/>
                        </a:rPr>
                        <a:t>Live, work, play</a:t>
                      </a:r>
                      <a:endParaRPr b="1"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S7-9 - Introduce idea of live, work, play. Give out worksheets at this point.</a:t>
                      </a:r>
                      <a:endParaRPr sz="1300">
                        <a:latin typeface="Arial"/>
                        <a:ea typeface="Arial"/>
                        <a:cs typeface="Arial"/>
                        <a:sym typeface="Arial"/>
                      </a:endParaRPr>
                    </a:p>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S10-11 - Students to think, discuss and write things people need in a town to live. Feedback and discuss as a class. Then identify such places on a photo.</a:t>
                      </a:r>
                      <a:endParaRPr sz="1300">
                        <a:latin typeface="Arial"/>
                        <a:ea typeface="Arial"/>
                        <a:cs typeface="Arial"/>
                        <a:sym typeface="Arial"/>
                      </a:endParaRPr>
                    </a:p>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S12-13 - Students to think, discuss and write things people need in a town to work and play. Feedback and discuss as a class. </a:t>
                      </a:r>
                      <a:endParaRPr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786100">
                <a:tc>
                  <a:txBody>
                    <a:bodyPr/>
                    <a:lstStyle/>
                    <a:p>
                      <a:pPr indent="0" lvl="0" marL="0" rtl="0" algn="l">
                        <a:spcBef>
                          <a:spcPts val="0"/>
                        </a:spcBef>
                        <a:spcAft>
                          <a:spcPts val="0"/>
                        </a:spcAft>
                        <a:buClr>
                          <a:schemeClr val="dk1"/>
                        </a:buClr>
                        <a:buSzPts val="1100"/>
                        <a:buFont typeface="Arial"/>
                        <a:buNone/>
                      </a:pPr>
                      <a:r>
                        <a:rPr b="1" lang="en-US" sz="1300">
                          <a:latin typeface="Arial"/>
                          <a:ea typeface="Arial"/>
                          <a:cs typeface="Arial"/>
                          <a:sym typeface="Arial"/>
                        </a:rPr>
                        <a:t>Section 5</a:t>
                      </a:r>
                      <a:endParaRPr b="1" sz="13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b="1" sz="1300">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lang="en-US" sz="1300">
                          <a:latin typeface="Arial"/>
                          <a:ea typeface="Arial"/>
                          <a:cs typeface="Arial"/>
                          <a:sym typeface="Arial"/>
                        </a:rPr>
                        <a:t>Redraw dream town</a:t>
                      </a:r>
                      <a:endParaRPr sz="1300">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lang="en-US" sz="1300">
                          <a:latin typeface="Arial"/>
                          <a:ea typeface="Arial"/>
                          <a:cs typeface="Arial"/>
                          <a:sym typeface="Arial"/>
                        </a:rPr>
                        <a:t>This is the main task and should be the longest part of the session.</a:t>
                      </a:r>
                      <a:endParaRPr b="1" i="1"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1300"/>
                        <a:buFont typeface="Lexend"/>
                        <a:buChar char="•"/>
                      </a:pPr>
                      <a:r>
                        <a:rPr b="1" lang="en-US" sz="1300" u="none" cap="none" strike="noStrike">
                          <a:latin typeface="Arial"/>
                          <a:ea typeface="Arial"/>
                          <a:cs typeface="Arial"/>
                          <a:sym typeface="Arial"/>
                        </a:rPr>
                        <a:t>S1</a:t>
                      </a:r>
                      <a:r>
                        <a:rPr b="1" lang="en-US" sz="1300">
                          <a:latin typeface="Arial"/>
                          <a:ea typeface="Arial"/>
                          <a:cs typeface="Arial"/>
                          <a:sym typeface="Arial"/>
                        </a:rPr>
                        <a:t>4</a:t>
                      </a:r>
                      <a:r>
                        <a:rPr b="1" lang="en-US" sz="1300" u="none" cap="none" strike="noStrike">
                          <a:latin typeface="Arial"/>
                          <a:ea typeface="Arial"/>
                          <a:cs typeface="Arial"/>
                          <a:sym typeface="Arial"/>
                        </a:rPr>
                        <a:t>-1</a:t>
                      </a:r>
                      <a:r>
                        <a:rPr b="1" lang="en-US" sz="1300">
                          <a:latin typeface="Arial"/>
                          <a:ea typeface="Arial"/>
                          <a:cs typeface="Arial"/>
                          <a:sym typeface="Arial"/>
                        </a:rPr>
                        <a:t>6</a:t>
                      </a:r>
                      <a:r>
                        <a:rPr b="1" lang="en-US" sz="1300" u="none" cap="none" strike="noStrike">
                          <a:latin typeface="Arial"/>
                          <a:ea typeface="Arial"/>
                          <a:cs typeface="Arial"/>
                          <a:sym typeface="Arial"/>
                        </a:rPr>
                        <a:t> - Students to rethink their initial dream town based on the live, work, play idea. Then redraw with these new considerations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152825">
                <a:tc>
                  <a:txBody>
                    <a:bodyPr/>
                    <a:lstStyle/>
                    <a:p>
                      <a:pPr indent="0" lvl="0" marL="0" rtl="0" algn="l">
                        <a:spcBef>
                          <a:spcPts val="0"/>
                        </a:spcBef>
                        <a:spcAft>
                          <a:spcPts val="0"/>
                        </a:spcAft>
                        <a:buClr>
                          <a:schemeClr val="dk1"/>
                        </a:buClr>
                        <a:buSzPts val="1100"/>
                        <a:buFont typeface="Arial"/>
                        <a:buNone/>
                      </a:pPr>
                      <a:r>
                        <a:rPr b="1" lang="en-US" sz="1300">
                          <a:latin typeface="Arial"/>
                          <a:ea typeface="Arial"/>
                          <a:cs typeface="Arial"/>
                          <a:sym typeface="Arial"/>
                        </a:rPr>
                        <a:t>Section 6</a:t>
                      </a:r>
                      <a:endParaRPr b="1" sz="13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b="1" sz="1300">
                        <a:latin typeface="Arial"/>
                        <a:ea typeface="Arial"/>
                        <a:cs typeface="Arial"/>
                        <a:sym typeface="Arial"/>
                      </a:endParaRPr>
                    </a:p>
                    <a:p>
                      <a:pPr indent="0" lvl="0" marL="0" rtl="0" algn="l">
                        <a:spcBef>
                          <a:spcPts val="0"/>
                        </a:spcBef>
                        <a:spcAft>
                          <a:spcPts val="0"/>
                        </a:spcAft>
                        <a:buClr>
                          <a:schemeClr val="dk1"/>
                        </a:buClr>
                        <a:buSzPts val="1300"/>
                        <a:buFont typeface="Arial"/>
                        <a:buNone/>
                      </a:pPr>
                      <a:r>
                        <a:rPr lang="en-US" sz="1300">
                          <a:latin typeface="Arial"/>
                          <a:ea typeface="Arial"/>
                          <a:cs typeface="Arial"/>
                          <a:sym typeface="Arial"/>
                        </a:rPr>
                        <a:t>Reflection</a:t>
                      </a:r>
                      <a:endParaRPr b="1"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S17 - Students to walk around and look at other peoples work on their dream town and take further ideas.</a:t>
                      </a:r>
                      <a:endParaRPr sz="1300">
                        <a:latin typeface="Arial"/>
                        <a:ea typeface="Arial"/>
                        <a:cs typeface="Arial"/>
                        <a:sym typeface="Arial"/>
                      </a:endParaRPr>
                    </a:p>
                    <a:p>
                      <a:pPr indent="-171450" lvl="0" marL="171450" rtl="0" algn="l">
                        <a:spcBef>
                          <a:spcPts val="0"/>
                        </a:spcBef>
                        <a:spcAft>
                          <a:spcPts val="0"/>
                        </a:spcAft>
                        <a:buClr>
                          <a:schemeClr val="dk1"/>
                        </a:buClr>
                        <a:buSzPts val="1300"/>
                        <a:buFont typeface="Lexend"/>
                        <a:buChar char="•"/>
                      </a:pPr>
                      <a:r>
                        <a:rPr lang="en-US" sz="1300">
                          <a:latin typeface="Arial"/>
                          <a:ea typeface="Arial"/>
                          <a:cs typeface="Arial"/>
                          <a:sym typeface="Arial"/>
                        </a:rPr>
                        <a:t>S18 - Discuss the questions on the slide, then students to answer the questions posed on the worksheet to reflect on the task</a:t>
                      </a:r>
                      <a:endParaRPr b="1" sz="13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136825">
                <a:tc>
                  <a:txBody>
                    <a:bodyPr/>
                    <a:lstStyle/>
                    <a:p>
                      <a:pPr indent="0" lvl="0" marL="0" marR="0" rtl="0" algn="l">
                        <a:lnSpc>
                          <a:spcPct val="100000"/>
                        </a:lnSpc>
                        <a:spcBef>
                          <a:spcPts val="0"/>
                        </a:spcBef>
                        <a:spcAft>
                          <a:spcPts val="0"/>
                        </a:spcAft>
                        <a:buClr>
                          <a:srgbClr val="000000"/>
                        </a:buClr>
                        <a:buSzPts val="1300"/>
                        <a:buFont typeface="Arial"/>
                        <a:buNone/>
                      </a:pPr>
                      <a:r>
                        <a:rPr b="1" lang="en-US" sz="1300" u="none" cap="none" strike="noStrike">
                          <a:latin typeface="Arial"/>
                          <a:ea typeface="Arial"/>
                          <a:cs typeface="Arial"/>
                          <a:sym typeface="Arial"/>
                        </a:rPr>
                        <a:t>Section </a:t>
                      </a:r>
                      <a:r>
                        <a:rPr b="1" lang="en-US" sz="1300">
                          <a:latin typeface="Arial"/>
                          <a:ea typeface="Arial"/>
                          <a:cs typeface="Arial"/>
                          <a:sym typeface="Arial"/>
                        </a:rPr>
                        <a:t>7</a:t>
                      </a:r>
                      <a:endParaRPr b="1"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b="1"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lang="en-US" sz="1300" u="none" cap="none" strike="noStrike">
                          <a:latin typeface="Arial"/>
                          <a:ea typeface="Arial"/>
                          <a:cs typeface="Arial"/>
                          <a:sym typeface="Arial"/>
                        </a:rPr>
                        <a:t>Public involvement in planning</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171450" lvl="0" marL="171450" marR="0" rtl="0" algn="l">
                        <a:lnSpc>
                          <a:spcPct val="100000"/>
                        </a:lnSpc>
                        <a:spcBef>
                          <a:spcPts val="0"/>
                        </a:spcBef>
                        <a:spcAft>
                          <a:spcPts val="0"/>
                        </a:spcAft>
                        <a:buClr>
                          <a:schemeClr val="dk1"/>
                        </a:buClr>
                        <a:buSzPts val="1300"/>
                        <a:buFont typeface="Lexend"/>
                        <a:buChar char="•"/>
                      </a:pPr>
                      <a:r>
                        <a:rPr lang="en-US" sz="1300" u="none" cap="none" strike="noStrike">
                          <a:latin typeface="Arial"/>
                          <a:ea typeface="Arial"/>
                          <a:cs typeface="Arial"/>
                          <a:sym typeface="Arial"/>
                        </a:rPr>
                        <a:t> S</a:t>
                      </a:r>
                      <a:r>
                        <a:rPr lang="en-US" sz="1300">
                          <a:latin typeface="Arial"/>
                          <a:ea typeface="Arial"/>
                          <a:cs typeface="Arial"/>
                          <a:sym typeface="Arial"/>
                        </a:rPr>
                        <a:t>19-20</a:t>
                      </a:r>
                      <a:r>
                        <a:rPr lang="en-US" sz="1300" u="none" cap="none" strike="noStrike">
                          <a:latin typeface="Arial"/>
                          <a:ea typeface="Arial"/>
                          <a:cs typeface="Arial"/>
                          <a:sym typeface="Arial"/>
                        </a:rPr>
                        <a:t> - Explanation on how members of the public and students can get involved in real planning in their local area.</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g308e9f33e33_1_0"/>
          <p:cNvGraphicFramePr/>
          <p:nvPr/>
        </p:nvGraphicFramePr>
        <p:xfrm>
          <a:off x="110200" y="54425"/>
          <a:ext cx="3000000" cy="3000000"/>
        </p:xfrm>
        <a:graphic>
          <a:graphicData uri="http://schemas.openxmlformats.org/drawingml/2006/table">
            <a:tbl>
              <a:tblPr>
                <a:noFill/>
                <a:tableStyleId>{DFCB69CF-B689-4667-89E8-DCCF5D2515D2}</a:tableStyleId>
              </a:tblPr>
              <a:tblGrid>
                <a:gridCol w="587850"/>
                <a:gridCol w="5503550"/>
                <a:gridCol w="546175"/>
              </a:tblGrid>
              <a:tr h="403850">
                <a:tc gridSpan="3">
                  <a:txBody>
                    <a:bodyPr/>
                    <a:lstStyle/>
                    <a:p>
                      <a:pPr indent="0" lvl="0" marL="0" rtl="0" algn="ctr">
                        <a:spcBef>
                          <a:spcPts val="0"/>
                        </a:spcBef>
                        <a:spcAft>
                          <a:spcPts val="0"/>
                        </a:spcAft>
                        <a:buNone/>
                      </a:pPr>
                      <a:r>
                        <a:rPr b="1" lang="en-US"/>
                        <a:t>Section 1 and 2</a:t>
                      </a:r>
                      <a:endParaRPr b="1"/>
                    </a:p>
                  </a:txBody>
                  <a:tcPr marT="91425" marB="91425" marR="91425" marL="91425"/>
                </a:tc>
                <a:tc hMerge="1"/>
                <a:tc hMerge="1"/>
              </a:tr>
              <a:tr h="372800">
                <a:tc>
                  <a:txBody>
                    <a:bodyPr/>
                    <a:lstStyle/>
                    <a:p>
                      <a:pPr indent="0" lvl="0" marL="0" rtl="0" algn="ctr">
                        <a:spcBef>
                          <a:spcPts val="0"/>
                        </a:spcBef>
                        <a:spcAft>
                          <a:spcPts val="0"/>
                        </a:spcAft>
                        <a:buNone/>
                      </a:pPr>
                      <a:r>
                        <a:rPr b="1" lang="en-US" sz="1200"/>
                        <a:t>Slide </a:t>
                      </a:r>
                      <a:endParaRPr b="1" sz="1200"/>
                    </a:p>
                  </a:txBody>
                  <a:tcPr marT="91425" marB="91425" marR="91425" marL="91425"/>
                </a:tc>
                <a:tc>
                  <a:txBody>
                    <a:bodyPr/>
                    <a:lstStyle/>
                    <a:p>
                      <a:pPr indent="0" lvl="0" marL="0" rtl="0" algn="ctr">
                        <a:spcBef>
                          <a:spcPts val="0"/>
                        </a:spcBef>
                        <a:spcAft>
                          <a:spcPts val="0"/>
                        </a:spcAft>
                        <a:buNone/>
                      </a:pPr>
                      <a:r>
                        <a:rPr b="1" lang="en-US" sz="1200"/>
                        <a:t>Detail</a:t>
                      </a:r>
                      <a:endParaRPr b="1" sz="1200"/>
                    </a:p>
                  </a:txBody>
                  <a:tcPr marT="91425" marB="91425" marR="91425" marL="91425"/>
                </a:tc>
                <a:tc>
                  <a:txBody>
                    <a:bodyPr/>
                    <a:lstStyle/>
                    <a:p>
                      <a:pPr indent="0" lvl="0" marL="0" rtl="0" algn="ctr">
                        <a:spcBef>
                          <a:spcPts val="0"/>
                        </a:spcBef>
                        <a:spcAft>
                          <a:spcPts val="0"/>
                        </a:spcAft>
                        <a:buNone/>
                      </a:pPr>
                      <a:r>
                        <a:rPr b="1" lang="en-US" sz="1200"/>
                        <a:t>Time</a:t>
                      </a:r>
                      <a:endParaRPr b="1" sz="1200"/>
                    </a:p>
                  </a:txBody>
                  <a:tcPr marT="91425" marB="91425" marR="91425" marL="91425"/>
                </a:tc>
              </a:tr>
              <a:tr h="1930700">
                <a:tc>
                  <a:txBody>
                    <a:bodyPr/>
                    <a:lstStyle/>
                    <a:p>
                      <a:pPr indent="0" lvl="0" marL="0" rtl="0" algn="l">
                        <a:spcBef>
                          <a:spcPts val="0"/>
                        </a:spcBef>
                        <a:spcAft>
                          <a:spcPts val="0"/>
                        </a:spcAft>
                        <a:buNone/>
                      </a:pPr>
                      <a:r>
                        <a:rPr lang="en-US" sz="1300"/>
                        <a:t>1, 21</a:t>
                      </a:r>
                      <a:endParaRPr sz="1300"/>
                    </a:p>
                  </a:txBody>
                  <a:tcPr marT="91425" marB="91425" marR="91425" marL="91425"/>
                </a:tc>
                <a:tc>
                  <a:txBody>
                    <a:bodyPr/>
                    <a:lstStyle/>
                    <a:p>
                      <a:pPr indent="0" lvl="0" marL="0" rtl="0" algn="l">
                        <a:spcBef>
                          <a:spcPts val="0"/>
                        </a:spcBef>
                        <a:spcAft>
                          <a:spcPts val="0"/>
                        </a:spcAft>
                        <a:buClr>
                          <a:schemeClr val="dk1"/>
                        </a:buClr>
                        <a:buSzPts val="1400"/>
                        <a:buFont typeface="Arial"/>
                        <a:buNone/>
                      </a:pPr>
                      <a:r>
                        <a:rPr lang="en-US" sz="1300">
                          <a:solidFill>
                            <a:schemeClr val="dk1"/>
                          </a:solidFill>
                        </a:rPr>
                        <a:t>You as the ambassador can select an image personal to your planning career. It can be of a current or previous project and be anything that you feel comfortable showcasing and talking about. Put the same image on the slide at the end of the presentation.</a:t>
                      </a:r>
                      <a:endParaRPr sz="1300">
                        <a:solidFill>
                          <a:schemeClr val="dk1"/>
                        </a:solidFill>
                      </a:endParaRPr>
                    </a:p>
                    <a:p>
                      <a:pPr indent="0" lvl="0" marL="0" rtl="0" algn="l">
                        <a:spcBef>
                          <a:spcPts val="0"/>
                        </a:spcBef>
                        <a:spcAft>
                          <a:spcPts val="0"/>
                        </a:spcAft>
                        <a:buClr>
                          <a:schemeClr val="dk1"/>
                        </a:buClr>
                        <a:buSzPts val="1400"/>
                        <a:buFont typeface="Arial"/>
                        <a:buNone/>
                      </a:pPr>
                      <a:r>
                        <a:rPr lang="en-US" sz="1300">
                          <a:solidFill>
                            <a:schemeClr val="dk1"/>
                          </a:solidFill>
                        </a:rPr>
                        <a:t>Have slide on at start for students to look at and think about.</a:t>
                      </a:r>
                      <a:endParaRPr sz="1300">
                        <a:solidFill>
                          <a:schemeClr val="dk1"/>
                        </a:solidFill>
                      </a:endParaRPr>
                    </a:p>
                    <a:p>
                      <a:pPr indent="0" lvl="0" marL="0" rtl="0" algn="l">
                        <a:spcBef>
                          <a:spcPts val="0"/>
                        </a:spcBef>
                        <a:spcAft>
                          <a:spcPts val="0"/>
                        </a:spcAft>
                        <a:buClr>
                          <a:schemeClr val="dk1"/>
                        </a:buClr>
                        <a:buSzPts val="1400"/>
                        <a:buFont typeface="Arial"/>
                        <a:buNone/>
                      </a:pPr>
                      <a:r>
                        <a:rPr lang="en-US" sz="1300">
                          <a:solidFill>
                            <a:schemeClr val="dk1"/>
                          </a:solidFill>
                        </a:rPr>
                        <a:t>This is an introductory activity to get students looking deeply at an image and thinking what it could be. They can discuss this in pairs or groups.</a:t>
                      </a:r>
                      <a:endParaRPr sz="1300">
                        <a:solidFill>
                          <a:schemeClr val="dk1"/>
                        </a:solidFill>
                      </a:endParaRPr>
                    </a:p>
                    <a:p>
                      <a:pPr indent="0" lvl="0" marL="0" rtl="0" algn="l">
                        <a:spcBef>
                          <a:spcPts val="0"/>
                        </a:spcBef>
                        <a:spcAft>
                          <a:spcPts val="0"/>
                        </a:spcAft>
                        <a:buNone/>
                      </a:pPr>
                      <a:r>
                        <a:rPr lang="en-US" sz="1300">
                          <a:solidFill>
                            <a:schemeClr val="dk1"/>
                          </a:solidFill>
                        </a:rPr>
                        <a:t>Don’t tell them the answer yet. This is revealed at the end of the session.</a:t>
                      </a:r>
                      <a:endParaRPr sz="1300">
                        <a:solidFill>
                          <a:schemeClr val="dk1"/>
                        </a:solidFill>
                      </a:endParaRPr>
                    </a:p>
                    <a:p>
                      <a:pPr indent="0" lvl="0" marL="0" rtl="0" algn="l">
                        <a:spcBef>
                          <a:spcPts val="0"/>
                        </a:spcBef>
                        <a:spcAft>
                          <a:spcPts val="0"/>
                        </a:spcAft>
                        <a:buNone/>
                      </a:pPr>
                      <a:r>
                        <a:t/>
                      </a:r>
                      <a:endParaRPr sz="1300">
                        <a:solidFill>
                          <a:schemeClr val="dk1"/>
                        </a:solidFill>
                      </a:endParaRPr>
                    </a:p>
                    <a:p>
                      <a:pPr indent="0" lvl="0" marL="0" rtl="0" algn="l">
                        <a:spcBef>
                          <a:spcPts val="0"/>
                        </a:spcBef>
                        <a:spcAft>
                          <a:spcPts val="0"/>
                        </a:spcAft>
                        <a:buNone/>
                      </a:pPr>
                      <a:r>
                        <a:rPr lang="en-US" sz="1300">
                          <a:solidFill>
                            <a:schemeClr val="dk1"/>
                          </a:solidFill>
                        </a:rPr>
                        <a:t>Finally, at the end of the session, you reveal your project. Showcase something you have done and speak passionately about it. This can be a short reveal or an opportunity for you to talk in detail. All time dependent.</a:t>
                      </a:r>
                      <a:endParaRPr sz="1300">
                        <a:solidFill>
                          <a:schemeClr val="dk1"/>
                        </a:solidFill>
                      </a:endParaRPr>
                    </a:p>
                  </a:txBody>
                  <a:tcPr marT="91425" marB="91425" marR="91425" marL="91425"/>
                </a:tc>
                <a:tc>
                  <a:txBody>
                    <a:bodyPr/>
                    <a:lstStyle/>
                    <a:p>
                      <a:pPr indent="0" lvl="0" marL="0" rtl="0" algn="l">
                        <a:spcBef>
                          <a:spcPts val="0"/>
                        </a:spcBef>
                        <a:spcAft>
                          <a:spcPts val="0"/>
                        </a:spcAft>
                        <a:buNone/>
                      </a:pPr>
                      <a:r>
                        <a:rPr lang="en-US" sz="1300"/>
                        <a:t>S1 </a:t>
                      </a:r>
                      <a:endParaRPr sz="1300"/>
                    </a:p>
                    <a:p>
                      <a:pPr indent="0" lvl="0" marL="0" rtl="0" algn="l">
                        <a:spcBef>
                          <a:spcPts val="0"/>
                        </a:spcBef>
                        <a:spcAft>
                          <a:spcPts val="0"/>
                        </a:spcAft>
                        <a:buNone/>
                      </a:pPr>
                      <a:r>
                        <a:rPr lang="en-US" sz="1300"/>
                        <a:t>2 - 5 mins</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US" sz="1300"/>
                        <a:t>S21</a:t>
                      </a:r>
                      <a:endParaRPr sz="1300"/>
                    </a:p>
                    <a:p>
                      <a:pPr indent="0" lvl="0" marL="0" rtl="0" algn="l">
                        <a:spcBef>
                          <a:spcPts val="0"/>
                        </a:spcBef>
                        <a:spcAft>
                          <a:spcPts val="0"/>
                        </a:spcAft>
                        <a:buNone/>
                      </a:pPr>
                      <a:r>
                        <a:rPr lang="en-US" sz="1300"/>
                        <a:t>2 - 15 mins</a:t>
                      </a:r>
                      <a:endParaRPr sz="1300"/>
                    </a:p>
                  </a:txBody>
                  <a:tcPr marT="91425" marB="91425" marR="91425" marL="91425"/>
                </a:tc>
              </a:tr>
              <a:tr h="1386075">
                <a:tc>
                  <a:txBody>
                    <a:bodyPr/>
                    <a:lstStyle/>
                    <a:p>
                      <a:pPr indent="0" lvl="0" marL="0" rtl="0" algn="l">
                        <a:spcBef>
                          <a:spcPts val="0"/>
                        </a:spcBef>
                        <a:spcAft>
                          <a:spcPts val="0"/>
                        </a:spcAft>
                        <a:buNone/>
                      </a:pPr>
                      <a:r>
                        <a:rPr lang="en-US" sz="1300"/>
                        <a:t>2</a:t>
                      </a:r>
                      <a:endParaRPr sz="1300"/>
                    </a:p>
                  </a:txBody>
                  <a:tcPr marT="91425" marB="91425" marR="91425" marL="91425"/>
                </a:tc>
                <a:tc>
                  <a:txBody>
                    <a:bodyPr/>
                    <a:lstStyle/>
                    <a:p>
                      <a:pPr indent="0" lvl="0" marL="0" rtl="0" algn="l">
                        <a:spcBef>
                          <a:spcPts val="0"/>
                        </a:spcBef>
                        <a:spcAft>
                          <a:spcPts val="0"/>
                        </a:spcAft>
                        <a:buNone/>
                      </a:pPr>
                      <a:r>
                        <a:rPr lang="en-US" sz="1300"/>
                        <a:t>This is an opportunity for you to introduce yourself.</a:t>
                      </a:r>
                      <a:endParaRPr sz="1300"/>
                    </a:p>
                    <a:p>
                      <a:pPr indent="0" lvl="0" marL="0" rtl="0" algn="l">
                        <a:spcBef>
                          <a:spcPts val="0"/>
                        </a:spcBef>
                        <a:spcAft>
                          <a:spcPts val="0"/>
                        </a:spcAft>
                        <a:buNone/>
                      </a:pPr>
                      <a:r>
                        <a:rPr lang="en-US" sz="1300"/>
                        <a:t>Please use these questions as prompts to talk about your current job, your career and your projects. </a:t>
                      </a:r>
                      <a:endParaRPr sz="1300"/>
                    </a:p>
                    <a:p>
                      <a:pPr indent="0" lvl="0" marL="0" rtl="0" algn="l">
                        <a:spcBef>
                          <a:spcPts val="0"/>
                        </a:spcBef>
                        <a:spcAft>
                          <a:spcPts val="0"/>
                        </a:spcAft>
                        <a:buNone/>
                      </a:pPr>
                      <a:r>
                        <a:rPr lang="en-US" sz="1300"/>
                        <a:t>These questions are a guide and you can either use them as they are or can change them to suit what you would like to talk about.</a:t>
                      </a:r>
                      <a:endParaRPr sz="1300"/>
                    </a:p>
                  </a:txBody>
                  <a:tcPr marT="91425" marB="91425" marR="91425" marL="91425"/>
                </a:tc>
                <a:tc>
                  <a:txBody>
                    <a:bodyPr/>
                    <a:lstStyle/>
                    <a:p>
                      <a:pPr indent="0" lvl="0" marL="0" rtl="0" algn="l">
                        <a:spcBef>
                          <a:spcPts val="0"/>
                        </a:spcBef>
                        <a:spcAft>
                          <a:spcPts val="0"/>
                        </a:spcAft>
                        <a:buNone/>
                      </a:pPr>
                      <a:r>
                        <a:rPr lang="en-US" sz="1300"/>
                        <a:t>5 - 10 mins</a:t>
                      </a:r>
                      <a:endParaRPr sz="1300"/>
                    </a:p>
                  </a:txBody>
                  <a:tcPr marT="91425" marB="91425" marR="91425" marL="91425"/>
                </a:tc>
              </a:tr>
              <a:tr h="2710675">
                <a:tc>
                  <a:txBody>
                    <a:bodyPr/>
                    <a:lstStyle/>
                    <a:p>
                      <a:pPr indent="0" lvl="0" marL="0" rtl="0" algn="l">
                        <a:spcBef>
                          <a:spcPts val="0"/>
                        </a:spcBef>
                        <a:spcAft>
                          <a:spcPts val="0"/>
                        </a:spcAft>
                        <a:buNone/>
                      </a:pPr>
                      <a:r>
                        <a:rPr lang="en-US" sz="1300"/>
                        <a:t>3</a:t>
                      </a:r>
                      <a:endParaRPr sz="1300"/>
                    </a:p>
                  </a:txBody>
                  <a:tcPr marT="91425" marB="91425" marR="91425" marL="91425"/>
                </a:tc>
                <a:tc>
                  <a:txBody>
                    <a:bodyPr/>
                    <a:lstStyle/>
                    <a:p>
                      <a:pPr indent="0" lvl="0" marL="0" rtl="0" algn="l">
                        <a:spcBef>
                          <a:spcPts val="0"/>
                        </a:spcBef>
                        <a:spcAft>
                          <a:spcPts val="0"/>
                        </a:spcAft>
                        <a:buNone/>
                      </a:pPr>
                      <a:r>
                        <a:rPr lang="en-US" sz="1300"/>
                        <a:t>We now move on to getting the students to think about how they have experienced planning in their lives. It is important to link your job and planning to things they can relate to at their age to hook them, engage them and make the session feel relevant to them.</a:t>
                      </a:r>
                      <a:endParaRPr sz="1300"/>
                    </a:p>
                    <a:p>
                      <a:pPr indent="0" lvl="0" marL="0" rtl="0" algn="l">
                        <a:spcBef>
                          <a:spcPts val="0"/>
                        </a:spcBef>
                        <a:spcAft>
                          <a:spcPts val="0"/>
                        </a:spcAft>
                        <a:buNone/>
                      </a:pPr>
                      <a:r>
                        <a:rPr lang="en-US" sz="1300"/>
                        <a:t>We are relating planning to their lives through a discussion on computer games. Lots of computer games have a build element and the vast majority of students will have played this style of game at some point.</a:t>
                      </a:r>
                      <a:endParaRPr sz="1300"/>
                    </a:p>
                    <a:p>
                      <a:pPr indent="0" lvl="0" marL="0" rtl="0" algn="l">
                        <a:spcBef>
                          <a:spcPts val="0"/>
                        </a:spcBef>
                        <a:spcAft>
                          <a:spcPts val="0"/>
                        </a:spcAft>
                        <a:buNone/>
                      </a:pPr>
                      <a:r>
                        <a:rPr lang="en-US" sz="1300"/>
                        <a:t>Pose the question - have you ever designed a place? The images are of roblox and minecraft. There are lots of other games such as sims and animal crossing. You may have played or be aware of these games yourself. Talk about these types of games and give some the other examples. Talk about how they have a design and build element. Then move on to the next slide to get them to think and discuss.</a:t>
                      </a:r>
                      <a:endParaRPr sz="1300"/>
                    </a:p>
                  </a:txBody>
                  <a:tcPr marT="91425" marB="91425" marR="91425" marL="91425"/>
                </a:tc>
                <a:tc>
                  <a:txBody>
                    <a:bodyPr/>
                    <a:lstStyle/>
                    <a:p>
                      <a:pPr indent="0" lvl="0" marL="0" rtl="0" algn="l">
                        <a:spcBef>
                          <a:spcPts val="0"/>
                        </a:spcBef>
                        <a:spcAft>
                          <a:spcPts val="0"/>
                        </a:spcAft>
                        <a:buNone/>
                      </a:pPr>
                      <a:r>
                        <a:rPr lang="en-US" sz="1300"/>
                        <a:t>2 - 5 mins</a:t>
                      </a:r>
                      <a:endParaRPr sz="1300"/>
                    </a:p>
                  </a:txBody>
                  <a:tcPr marT="91425" marB="91425" marR="91425" marL="91425"/>
                </a:tc>
              </a:tr>
              <a:tr h="1933975">
                <a:tc>
                  <a:txBody>
                    <a:bodyPr/>
                    <a:lstStyle/>
                    <a:p>
                      <a:pPr indent="0" lvl="0" marL="0" rtl="0" algn="l">
                        <a:spcBef>
                          <a:spcPts val="0"/>
                        </a:spcBef>
                        <a:spcAft>
                          <a:spcPts val="0"/>
                        </a:spcAft>
                        <a:buNone/>
                      </a:pPr>
                      <a:r>
                        <a:rPr lang="en-US" sz="1300"/>
                        <a:t>4</a:t>
                      </a:r>
                      <a:endParaRPr sz="1300"/>
                    </a:p>
                  </a:txBody>
                  <a:tcPr marT="91425" marB="91425" marR="91425" marL="91425"/>
                </a:tc>
                <a:tc>
                  <a:txBody>
                    <a:bodyPr/>
                    <a:lstStyle/>
                    <a:p>
                      <a:pPr indent="0" lvl="0" marL="0" rtl="0" algn="l">
                        <a:spcBef>
                          <a:spcPts val="0"/>
                        </a:spcBef>
                        <a:spcAft>
                          <a:spcPts val="0"/>
                        </a:spcAft>
                        <a:buNone/>
                      </a:pPr>
                      <a:r>
                        <a:rPr lang="en-US" sz="1300"/>
                        <a:t>Building on the last slide, ask them to think about what build style computer games they have played and what they designed in them. They may have designed an island in animal crossing and planned where the different building are placed. They may have build bridges and footpaths. Encourage them to chat to the people on their table about their experiences and what they have done in their games.</a:t>
                      </a:r>
                      <a:endParaRPr sz="1300"/>
                    </a:p>
                    <a:p>
                      <a:pPr indent="0" lvl="0" marL="0" rtl="0" algn="l">
                        <a:spcBef>
                          <a:spcPts val="0"/>
                        </a:spcBef>
                        <a:spcAft>
                          <a:spcPts val="0"/>
                        </a:spcAft>
                        <a:buNone/>
                      </a:pPr>
                      <a:r>
                        <a:rPr lang="en-US" sz="1300"/>
                        <a:t>You can circulate the classroom to listen and participate in the discussions. Once the discussion is over, you may wish to ask for some people to tell the class about their discussions.</a:t>
                      </a:r>
                      <a:endParaRPr sz="1300"/>
                    </a:p>
                  </a:txBody>
                  <a:tcPr marT="91425" marB="91425" marR="91425" marL="91425"/>
                </a:tc>
                <a:tc>
                  <a:txBody>
                    <a:bodyPr/>
                    <a:lstStyle/>
                    <a:p>
                      <a:pPr indent="0" lvl="0" marL="0" rtl="0" algn="l">
                        <a:spcBef>
                          <a:spcPts val="0"/>
                        </a:spcBef>
                        <a:spcAft>
                          <a:spcPts val="0"/>
                        </a:spcAft>
                        <a:buNone/>
                      </a:pPr>
                      <a:r>
                        <a:rPr lang="en-US" sz="1300"/>
                        <a:t>5 - 10 mins</a:t>
                      </a:r>
                      <a:endParaRPr sz="1300"/>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graphicFrame>
        <p:nvGraphicFramePr>
          <p:cNvPr id="94" name="Google Shape;94;g308e9f33e33_1_6"/>
          <p:cNvGraphicFramePr/>
          <p:nvPr/>
        </p:nvGraphicFramePr>
        <p:xfrm>
          <a:off x="126125" y="166250"/>
          <a:ext cx="3000000" cy="3000000"/>
        </p:xfrm>
        <a:graphic>
          <a:graphicData uri="http://schemas.openxmlformats.org/drawingml/2006/table">
            <a:tbl>
              <a:tblPr>
                <a:noFill/>
                <a:tableStyleId>{DFCB69CF-B689-4667-89E8-DCCF5D2515D2}</a:tableStyleId>
              </a:tblPr>
              <a:tblGrid>
                <a:gridCol w="761025"/>
                <a:gridCol w="5189650"/>
                <a:gridCol w="686900"/>
              </a:tblGrid>
              <a:tr h="337550">
                <a:tc gridSpan="3">
                  <a:txBody>
                    <a:bodyPr/>
                    <a:lstStyle/>
                    <a:p>
                      <a:pPr indent="0" lvl="0" marL="0" rtl="0" algn="ctr">
                        <a:spcBef>
                          <a:spcPts val="0"/>
                        </a:spcBef>
                        <a:spcAft>
                          <a:spcPts val="0"/>
                        </a:spcAft>
                        <a:buNone/>
                      </a:pPr>
                      <a:r>
                        <a:rPr b="1" lang="en-US"/>
                        <a:t>Section 3 - your dream town</a:t>
                      </a:r>
                      <a:endParaRPr b="1"/>
                    </a:p>
                  </a:txBody>
                  <a:tcPr marT="91425" marB="91425" marR="91425" marL="91425"/>
                </a:tc>
                <a:tc hMerge="1"/>
                <a:tc hMerge="1"/>
              </a:tr>
              <a:tr h="380825">
                <a:tc>
                  <a:txBody>
                    <a:bodyPr/>
                    <a:lstStyle/>
                    <a:p>
                      <a:pPr indent="0" lvl="0" marL="0" rtl="0" algn="ctr">
                        <a:spcBef>
                          <a:spcPts val="0"/>
                        </a:spcBef>
                        <a:spcAft>
                          <a:spcPts val="0"/>
                        </a:spcAft>
                        <a:buNone/>
                      </a:pPr>
                      <a:r>
                        <a:rPr b="1" lang="en-US"/>
                        <a:t>Slide </a:t>
                      </a:r>
                      <a:endParaRPr b="1"/>
                    </a:p>
                  </a:txBody>
                  <a:tcPr marT="91425" marB="91425" marR="91425" marL="91425"/>
                </a:tc>
                <a:tc>
                  <a:txBody>
                    <a:bodyPr/>
                    <a:lstStyle/>
                    <a:p>
                      <a:pPr indent="0" lvl="0" marL="0" rtl="0" algn="ctr">
                        <a:spcBef>
                          <a:spcPts val="0"/>
                        </a:spcBef>
                        <a:spcAft>
                          <a:spcPts val="0"/>
                        </a:spcAft>
                        <a:buNone/>
                      </a:pPr>
                      <a:r>
                        <a:rPr b="1" lang="en-US"/>
                        <a:t>Detail</a:t>
                      </a:r>
                      <a:endParaRPr b="1"/>
                    </a:p>
                  </a:txBody>
                  <a:tcPr marT="91425" marB="91425" marR="91425" marL="91425"/>
                </a:tc>
                <a:tc>
                  <a:txBody>
                    <a:bodyPr/>
                    <a:lstStyle/>
                    <a:p>
                      <a:pPr indent="0" lvl="0" marL="0" rtl="0" algn="ctr">
                        <a:spcBef>
                          <a:spcPts val="0"/>
                        </a:spcBef>
                        <a:spcAft>
                          <a:spcPts val="0"/>
                        </a:spcAft>
                        <a:buNone/>
                      </a:pPr>
                      <a:r>
                        <a:rPr b="1" lang="en-US"/>
                        <a:t>Time</a:t>
                      </a:r>
                      <a:endParaRPr b="1"/>
                    </a:p>
                  </a:txBody>
                  <a:tcPr marT="91425" marB="91425" marR="91425" marL="91425"/>
                </a:tc>
              </a:tr>
              <a:tr h="1945250">
                <a:tc>
                  <a:txBody>
                    <a:bodyPr/>
                    <a:lstStyle/>
                    <a:p>
                      <a:pPr indent="0" lvl="0" marL="0" rtl="0" algn="l">
                        <a:spcBef>
                          <a:spcPts val="0"/>
                        </a:spcBef>
                        <a:spcAft>
                          <a:spcPts val="0"/>
                        </a:spcAft>
                        <a:buNone/>
                      </a:pPr>
                      <a:r>
                        <a:rPr lang="en-US"/>
                        <a:t>5</a:t>
                      </a:r>
                      <a:endParaRPr/>
                    </a:p>
                  </a:txBody>
                  <a:tcPr marT="91425" marB="91425" marR="91425" marL="91425"/>
                </a:tc>
                <a:tc>
                  <a:txBody>
                    <a:bodyPr/>
                    <a:lstStyle/>
                    <a:p>
                      <a:pPr indent="0" lvl="0" marL="0" rtl="0" algn="l">
                        <a:spcBef>
                          <a:spcPts val="0"/>
                        </a:spcBef>
                        <a:spcAft>
                          <a:spcPts val="0"/>
                        </a:spcAft>
                        <a:buNone/>
                      </a:pPr>
                      <a:r>
                        <a:rPr lang="en-US"/>
                        <a:t>We have introduced the idea of planning and the students have thought of how they have planned in their lives. Now we move on to them designing their dream town. There are no restrictions applied or rules to follow as there are in games. They will think about and design their dream town. It can be anything at all that would be their dream.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You may ask them to close their eyes and imaging what their dream town would look like. Ask questions such as, what will it look like? What will be in it? What do you wish you could have built in the computer games but couldn’t?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slide is about you introducing the task and getting them thinking.</a:t>
                      </a:r>
                      <a:endParaRPr/>
                    </a:p>
                  </a:txBody>
                  <a:tcPr marT="91425" marB="91425" marR="91425" marL="91425"/>
                </a:tc>
                <a:tc>
                  <a:txBody>
                    <a:bodyPr/>
                    <a:lstStyle/>
                    <a:p>
                      <a:pPr indent="0" lvl="0" marL="0" rtl="0" algn="l">
                        <a:spcBef>
                          <a:spcPts val="0"/>
                        </a:spcBef>
                        <a:spcAft>
                          <a:spcPts val="0"/>
                        </a:spcAft>
                        <a:buNone/>
                      </a:pPr>
                      <a:r>
                        <a:rPr lang="en-US"/>
                        <a:t>2 - 5 mins</a:t>
                      </a:r>
                      <a:endParaRPr/>
                    </a:p>
                  </a:txBody>
                  <a:tcPr marT="91425" marB="91425" marR="91425" marL="91425"/>
                </a:tc>
              </a:tr>
              <a:tr h="1556200">
                <a:tc>
                  <a:txBody>
                    <a:bodyPr/>
                    <a:lstStyle/>
                    <a:p>
                      <a:pPr indent="0" lvl="0" marL="0" rtl="0" algn="l">
                        <a:spcBef>
                          <a:spcPts val="0"/>
                        </a:spcBef>
                        <a:spcAft>
                          <a:spcPts val="0"/>
                        </a:spcAft>
                        <a:buNone/>
                      </a:pPr>
                      <a:r>
                        <a:rPr lang="en-US"/>
                        <a:t>6</a:t>
                      </a:r>
                      <a:endParaRPr/>
                    </a:p>
                  </a:txBody>
                  <a:tcPr marT="91425" marB="91425" marR="91425" marL="91425"/>
                </a:tc>
                <a:tc>
                  <a:txBody>
                    <a:bodyPr/>
                    <a:lstStyle/>
                    <a:p>
                      <a:pPr indent="0" lvl="0" marL="0" rtl="0" algn="l">
                        <a:spcBef>
                          <a:spcPts val="0"/>
                        </a:spcBef>
                        <a:spcAft>
                          <a:spcPts val="0"/>
                        </a:spcAft>
                        <a:buNone/>
                      </a:pPr>
                      <a:r>
                        <a:rPr lang="en-US"/>
                        <a:t>The students now have the opportunity to draw their dream town. This task is very open and is designed to allow them to do whatever they want. Children think differently to adults and so it is important to allow them to be creative and draw this however they want. They will all draw it differently and at different scales. This is ok and should be encouraged.Try not to steer them in any particular direction and instead trust that they will all draw something.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They all need a blank piece of paper and materials to draw. They are given 120 seconds to do this task. This is so that they draw quickly and don't overthink it. They draw whatever comes to their mind. In teaching, it is important to give very specific timings to certain tasks to convey urgency and limit procrastination. Many of us use ‘2 minutes’ so often that it no longer means 2 minutes but instead, any time from 1-5 minutes. If we use 120 seconds it conveys an element of urgency and students get on with the task. In reality, when you complete this task you may choose to put a timer on or not - it doesn’t really matter. It just matters that they all crack on quickly and that it is a short task. If you just look at your watch as you walk around you can make sure its a short task and around 2 minutes. Give them a countdown - ‘60 seconds left’ etc.</a:t>
                      </a:r>
                      <a:endParaRPr/>
                    </a:p>
                  </a:txBody>
                  <a:tcPr marT="91425" marB="91425" marR="91425" marL="91425"/>
                </a:tc>
                <a:tc>
                  <a:txBody>
                    <a:bodyPr/>
                    <a:lstStyle/>
                    <a:p>
                      <a:pPr indent="0" lvl="0" marL="0" rtl="0" algn="l">
                        <a:spcBef>
                          <a:spcPts val="0"/>
                        </a:spcBef>
                        <a:spcAft>
                          <a:spcPts val="0"/>
                        </a:spcAft>
                        <a:buNone/>
                      </a:pPr>
                      <a:r>
                        <a:rPr lang="en-US"/>
                        <a:t>5 mins</a:t>
                      </a:r>
                      <a:endParaRPr/>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graphicFrame>
        <p:nvGraphicFramePr>
          <p:cNvPr id="99" name="Google Shape;99;g308e9f33e33_1_10"/>
          <p:cNvGraphicFramePr/>
          <p:nvPr/>
        </p:nvGraphicFramePr>
        <p:xfrm>
          <a:off x="110200" y="54425"/>
          <a:ext cx="3000000" cy="3000000"/>
        </p:xfrm>
        <a:graphic>
          <a:graphicData uri="http://schemas.openxmlformats.org/drawingml/2006/table">
            <a:tbl>
              <a:tblPr>
                <a:noFill/>
                <a:tableStyleId>{DFCB69CF-B689-4667-89E8-DCCF5D2515D2}</a:tableStyleId>
              </a:tblPr>
              <a:tblGrid>
                <a:gridCol w="609500"/>
                <a:gridCol w="5416950"/>
                <a:gridCol w="611125"/>
              </a:tblGrid>
              <a:tr h="341750">
                <a:tc gridSpan="3">
                  <a:txBody>
                    <a:bodyPr/>
                    <a:lstStyle/>
                    <a:p>
                      <a:pPr indent="0" lvl="0" marL="0" rtl="0" algn="ctr">
                        <a:spcBef>
                          <a:spcPts val="0"/>
                        </a:spcBef>
                        <a:spcAft>
                          <a:spcPts val="0"/>
                        </a:spcAft>
                        <a:buNone/>
                      </a:pPr>
                      <a:r>
                        <a:rPr b="1" lang="en-US"/>
                        <a:t>Section 4</a:t>
                      </a:r>
                      <a:endParaRPr b="1"/>
                    </a:p>
                  </a:txBody>
                  <a:tcPr marT="91425" marB="91425" marR="91425" marL="91425"/>
                </a:tc>
                <a:tc hMerge="1"/>
                <a:tc hMerge="1"/>
              </a:tr>
              <a:tr h="341750">
                <a:tc>
                  <a:txBody>
                    <a:bodyPr/>
                    <a:lstStyle/>
                    <a:p>
                      <a:pPr indent="0" lvl="0" marL="0" rtl="0" algn="ctr">
                        <a:spcBef>
                          <a:spcPts val="0"/>
                        </a:spcBef>
                        <a:spcAft>
                          <a:spcPts val="0"/>
                        </a:spcAft>
                        <a:buNone/>
                      </a:pPr>
                      <a:r>
                        <a:rPr b="1" lang="en-US" sz="1200"/>
                        <a:t>Slide</a:t>
                      </a:r>
                      <a:endParaRPr b="1" sz="1200"/>
                    </a:p>
                  </a:txBody>
                  <a:tcPr marT="91425" marB="91425" marR="91425" marL="91425"/>
                </a:tc>
                <a:tc>
                  <a:txBody>
                    <a:bodyPr/>
                    <a:lstStyle/>
                    <a:p>
                      <a:pPr indent="0" lvl="0" marL="0" rtl="0" algn="ctr">
                        <a:spcBef>
                          <a:spcPts val="0"/>
                        </a:spcBef>
                        <a:spcAft>
                          <a:spcPts val="0"/>
                        </a:spcAft>
                        <a:buNone/>
                      </a:pPr>
                      <a:r>
                        <a:rPr b="1" lang="en-US" sz="1200"/>
                        <a:t>Detail</a:t>
                      </a:r>
                      <a:endParaRPr b="1" sz="1200"/>
                    </a:p>
                  </a:txBody>
                  <a:tcPr marT="91425" marB="91425" marR="91425" marL="91425"/>
                </a:tc>
                <a:tc>
                  <a:txBody>
                    <a:bodyPr/>
                    <a:lstStyle/>
                    <a:p>
                      <a:pPr indent="0" lvl="0" marL="0" rtl="0" algn="ctr">
                        <a:spcBef>
                          <a:spcPts val="0"/>
                        </a:spcBef>
                        <a:spcAft>
                          <a:spcPts val="0"/>
                        </a:spcAft>
                        <a:buNone/>
                      </a:pPr>
                      <a:r>
                        <a:rPr b="1" lang="en-US" sz="1200"/>
                        <a:t>Time</a:t>
                      </a:r>
                      <a:endParaRPr b="1" sz="1200"/>
                    </a:p>
                  </a:txBody>
                  <a:tcPr marT="91425" marB="91425" marR="91425" marL="91425"/>
                </a:tc>
              </a:tr>
              <a:tr h="2891975">
                <a:tc>
                  <a:txBody>
                    <a:bodyPr/>
                    <a:lstStyle/>
                    <a:p>
                      <a:pPr indent="0" lvl="0" marL="0" rtl="0" algn="l">
                        <a:spcBef>
                          <a:spcPts val="0"/>
                        </a:spcBef>
                        <a:spcAft>
                          <a:spcPts val="0"/>
                        </a:spcAft>
                        <a:buNone/>
                      </a:pPr>
                      <a:r>
                        <a:rPr lang="en-US" sz="1300"/>
                        <a:t>7, 8, 9</a:t>
                      </a:r>
                      <a:endParaRPr sz="1300"/>
                    </a:p>
                  </a:txBody>
                  <a:tcPr marT="91425" marB="91425" marR="91425" marL="91425"/>
                </a:tc>
                <a:tc>
                  <a:txBody>
                    <a:bodyPr/>
                    <a:lstStyle/>
                    <a:p>
                      <a:pPr indent="0" lvl="0" marL="0" rtl="0" algn="l">
                        <a:spcBef>
                          <a:spcPts val="0"/>
                        </a:spcBef>
                        <a:spcAft>
                          <a:spcPts val="0"/>
                        </a:spcAft>
                        <a:buNone/>
                      </a:pPr>
                      <a:r>
                        <a:rPr lang="en-US" sz="1300"/>
                        <a:t>Now the students have drawn their dream town and been creative, we move on to talking about what actually needs to be considered when making a place and designing a town. Here we introduce the idea of ‘live, work, play’. Places need somewhere for people to live, the ability for people to work and facilities to play and enjoy themselves. In reality, planning can be considered more complex than this and there are undoubtedly other considerations. But, this session is about getting students excited about planning and to start to think about some of things that a planner needs to think about. Their dream towns will likely be heavily focussed on the play element and may or may not have somewhere to live. They will be less likely to include places of work.</a:t>
                      </a:r>
                      <a:endParaRPr sz="1300"/>
                    </a:p>
                    <a:p>
                      <a:pPr indent="0" lvl="0" marL="0" rtl="0" algn="l">
                        <a:spcBef>
                          <a:spcPts val="0"/>
                        </a:spcBef>
                        <a:spcAft>
                          <a:spcPts val="0"/>
                        </a:spcAft>
                        <a:buNone/>
                      </a:pPr>
                      <a:r>
                        <a:rPr lang="en-US" sz="1300"/>
                        <a:t>Introduce these three key ideas and explain what each of these things mean. </a:t>
                      </a:r>
                      <a:endParaRPr sz="1300"/>
                    </a:p>
                    <a:p>
                      <a:pPr indent="0" lvl="0" marL="0" rtl="0" algn="l">
                        <a:spcBef>
                          <a:spcPts val="0"/>
                        </a:spcBef>
                        <a:spcAft>
                          <a:spcPts val="0"/>
                        </a:spcAft>
                        <a:buNone/>
                      </a:pPr>
                      <a:r>
                        <a:rPr lang="en-US" sz="1300"/>
                        <a:t>At this point give out the worksheets. It is important not to give out the worksheets before this slide otherwise it may influence their dream town design.</a:t>
                      </a:r>
                      <a:endParaRPr sz="1300"/>
                    </a:p>
                  </a:txBody>
                  <a:tcPr marT="91425" marB="91425" marR="91425" marL="91425"/>
                </a:tc>
                <a:tc>
                  <a:txBody>
                    <a:bodyPr/>
                    <a:lstStyle/>
                    <a:p>
                      <a:pPr indent="0" lvl="0" marL="0" rtl="0" algn="l">
                        <a:spcBef>
                          <a:spcPts val="0"/>
                        </a:spcBef>
                        <a:spcAft>
                          <a:spcPts val="0"/>
                        </a:spcAft>
                        <a:buNone/>
                      </a:pPr>
                      <a:r>
                        <a:rPr lang="en-US" sz="1300"/>
                        <a:t>5</a:t>
                      </a:r>
                      <a:r>
                        <a:rPr lang="en-US" sz="1300"/>
                        <a:t> - 10 mins</a:t>
                      </a:r>
                      <a:endParaRPr sz="1300"/>
                    </a:p>
                  </a:txBody>
                  <a:tcPr marT="91425" marB="91425" marR="91425" marL="91425"/>
                </a:tc>
              </a:tr>
              <a:tr h="1183050">
                <a:tc>
                  <a:txBody>
                    <a:bodyPr/>
                    <a:lstStyle/>
                    <a:p>
                      <a:pPr indent="0" lvl="0" marL="0" rtl="0" algn="l">
                        <a:spcBef>
                          <a:spcPts val="0"/>
                        </a:spcBef>
                        <a:spcAft>
                          <a:spcPts val="0"/>
                        </a:spcAft>
                        <a:buNone/>
                      </a:pPr>
                      <a:r>
                        <a:rPr lang="en-US" sz="1300"/>
                        <a:t>10</a:t>
                      </a:r>
                      <a:endParaRPr sz="1300"/>
                    </a:p>
                  </a:txBody>
                  <a:tcPr marT="91425" marB="91425" marR="91425" marL="91425"/>
                </a:tc>
                <a:tc>
                  <a:txBody>
                    <a:bodyPr/>
                    <a:lstStyle/>
                    <a:p>
                      <a:pPr indent="0" lvl="0" marL="0" rtl="0" algn="l">
                        <a:spcBef>
                          <a:spcPts val="0"/>
                        </a:spcBef>
                        <a:spcAft>
                          <a:spcPts val="0"/>
                        </a:spcAft>
                        <a:buClr>
                          <a:schemeClr val="dk1"/>
                        </a:buClr>
                        <a:buSzPts val="1400"/>
                        <a:buFont typeface="Arial"/>
                        <a:buNone/>
                      </a:pPr>
                      <a:r>
                        <a:rPr lang="en-US" sz="1300">
                          <a:solidFill>
                            <a:schemeClr val="dk1"/>
                          </a:solidFill>
                        </a:rPr>
                        <a:t>Students can now think about what is needed in a town for people to live. Ask questions such as ‘what else might you need to live other than a house?’ Get them thinking about services needed.</a:t>
                      </a:r>
                      <a:endParaRPr sz="1300">
                        <a:solidFill>
                          <a:schemeClr val="dk1"/>
                        </a:solidFill>
                      </a:endParaRPr>
                    </a:p>
                    <a:p>
                      <a:pPr indent="0" lvl="0" marL="0" rtl="0" algn="l">
                        <a:spcBef>
                          <a:spcPts val="0"/>
                        </a:spcBef>
                        <a:spcAft>
                          <a:spcPts val="0"/>
                        </a:spcAft>
                        <a:buClr>
                          <a:schemeClr val="dk1"/>
                        </a:buClr>
                        <a:buSzPts val="1400"/>
                        <a:buFont typeface="Arial"/>
                        <a:buNone/>
                      </a:pPr>
                      <a:r>
                        <a:rPr lang="en-US" sz="1300">
                          <a:solidFill>
                            <a:schemeClr val="dk1"/>
                          </a:solidFill>
                        </a:rPr>
                        <a:t>They can chat on their tables and make notes on their worksheets in the correct box.</a:t>
                      </a:r>
                      <a:endParaRPr sz="1300">
                        <a:solidFill>
                          <a:schemeClr val="dk1"/>
                        </a:solidFill>
                      </a:endParaRPr>
                    </a:p>
                    <a:p>
                      <a:pPr indent="0" lvl="0" marL="0" rtl="0" algn="l">
                        <a:spcBef>
                          <a:spcPts val="0"/>
                        </a:spcBef>
                        <a:spcAft>
                          <a:spcPts val="0"/>
                        </a:spcAft>
                        <a:buNone/>
                      </a:pPr>
                      <a:r>
                        <a:rPr lang="en-US" sz="1300">
                          <a:solidFill>
                            <a:schemeClr val="dk1"/>
                          </a:solidFill>
                        </a:rPr>
                        <a:t>The next slide is where answers are revealed.</a:t>
                      </a:r>
                      <a:endParaRPr sz="1300"/>
                    </a:p>
                  </a:txBody>
                  <a:tcPr marT="91425" marB="91425" marR="91425" marL="91425"/>
                </a:tc>
                <a:tc>
                  <a:txBody>
                    <a:bodyPr/>
                    <a:lstStyle/>
                    <a:p>
                      <a:pPr indent="0" lvl="0" marL="0" rtl="0" algn="l">
                        <a:spcBef>
                          <a:spcPts val="0"/>
                        </a:spcBef>
                        <a:spcAft>
                          <a:spcPts val="0"/>
                        </a:spcAft>
                        <a:buNone/>
                      </a:pPr>
                      <a:r>
                        <a:rPr lang="en-US" sz="1300"/>
                        <a:t>2 - 3 mins</a:t>
                      </a:r>
                      <a:endParaRPr sz="1300"/>
                    </a:p>
                  </a:txBody>
                  <a:tcPr marT="91425" marB="91425" marR="91425" marL="91425"/>
                </a:tc>
              </a:tr>
              <a:tr h="2037500">
                <a:tc>
                  <a:txBody>
                    <a:bodyPr/>
                    <a:lstStyle/>
                    <a:p>
                      <a:pPr indent="0" lvl="0" marL="0" rtl="0" algn="l">
                        <a:spcBef>
                          <a:spcPts val="0"/>
                        </a:spcBef>
                        <a:spcAft>
                          <a:spcPts val="0"/>
                        </a:spcAft>
                        <a:buNone/>
                      </a:pPr>
                      <a:r>
                        <a:rPr lang="en-US" sz="1300"/>
                        <a:t>11</a:t>
                      </a:r>
                      <a:endParaRPr sz="1300"/>
                    </a:p>
                  </a:txBody>
                  <a:tcPr marT="91425" marB="91425" marR="91425" marL="91425"/>
                </a:tc>
                <a:tc>
                  <a:txBody>
                    <a:bodyPr/>
                    <a:lstStyle/>
                    <a:p>
                      <a:pPr indent="0" lvl="0" marL="0" rtl="0" algn="l">
                        <a:spcBef>
                          <a:spcPts val="0"/>
                        </a:spcBef>
                        <a:spcAft>
                          <a:spcPts val="0"/>
                        </a:spcAft>
                        <a:buNone/>
                      </a:pPr>
                      <a:r>
                        <a:rPr lang="en-US" sz="1300"/>
                        <a:t>Here you feedback and give some suggestions of things needed to live. You may wish to add to or change the list here. It's not exhaustive and just some suggestions. Change to things that you feel are important or things you feel you can talk about.</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US" sz="1300"/>
                        <a:t>This slide can be extended to allow some student feedback if you wish and if there is time. You can ask them to offer their suggestions. Ask questions such as ‘have you written anything I didn't think of?’ or ‘who also got some of these?’</a:t>
                      </a:r>
                      <a:endParaRPr sz="1300"/>
                    </a:p>
                    <a:p>
                      <a:pPr indent="0" lvl="0" marL="0" rtl="0" algn="l">
                        <a:spcBef>
                          <a:spcPts val="0"/>
                        </a:spcBef>
                        <a:spcAft>
                          <a:spcPts val="0"/>
                        </a:spcAft>
                        <a:buNone/>
                      </a:pPr>
                      <a:r>
                        <a:rPr lang="en-US" sz="1300"/>
                        <a:t>You may even want to ask them why these things are important or which they think is the most important.</a:t>
                      </a:r>
                      <a:endParaRPr sz="1300"/>
                    </a:p>
                  </a:txBody>
                  <a:tcPr marT="91425" marB="91425" marR="91425" marL="91425"/>
                </a:tc>
                <a:tc>
                  <a:txBody>
                    <a:bodyPr/>
                    <a:lstStyle/>
                    <a:p>
                      <a:pPr indent="0" lvl="0" marL="0" rtl="0" algn="l">
                        <a:spcBef>
                          <a:spcPts val="0"/>
                        </a:spcBef>
                        <a:spcAft>
                          <a:spcPts val="0"/>
                        </a:spcAft>
                        <a:buNone/>
                      </a:pPr>
                      <a:r>
                        <a:rPr lang="en-US" sz="1300"/>
                        <a:t>2 - 10 mins</a:t>
                      </a:r>
                      <a:endParaRPr sz="1300"/>
                    </a:p>
                  </a:txBody>
                  <a:tcPr marT="91425" marB="91425" marR="91425" marL="91425"/>
                </a:tc>
              </a:tr>
              <a:tr h="1695750">
                <a:tc>
                  <a:txBody>
                    <a:bodyPr/>
                    <a:lstStyle/>
                    <a:p>
                      <a:pPr indent="0" lvl="0" marL="0" rtl="0" algn="l">
                        <a:spcBef>
                          <a:spcPts val="0"/>
                        </a:spcBef>
                        <a:spcAft>
                          <a:spcPts val="0"/>
                        </a:spcAft>
                        <a:buNone/>
                      </a:pPr>
                      <a:r>
                        <a:rPr lang="en-US" sz="1300"/>
                        <a:t>12, 13</a:t>
                      </a:r>
                      <a:endParaRPr sz="1300"/>
                    </a:p>
                  </a:txBody>
                  <a:tcPr marT="91425" marB="91425" marR="91425" marL="91425"/>
                </a:tc>
                <a:tc>
                  <a:txBody>
                    <a:bodyPr/>
                    <a:lstStyle/>
                    <a:p>
                      <a:pPr indent="0" lvl="0" marL="0" rtl="0" algn="l">
                        <a:spcBef>
                          <a:spcPts val="0"/>
                        </a:spcBef>
                        <a:spcAft>
                          <a:spcPts val="0"/>
                        </a:spcAft>
                        <a:buNone/>
                      </a:pPr>
                      <a:r>
                        <a:rPr lang="en-US" sz="1300"/>
                        <a:t>Students can now think about what is needed in a town for people to work and play. For work, ask questions such as ‘what might be needed so people can make money?’ Get them thinking about transport and electricity etc too. For play, ask questions such as ‘what would you like to do with your free time?’ Get them thinking about what other age groups might want too.</a:t>
                      </a:r>
                      <a:endParaRPr sz="1300"/>
                    </a:p>
                    <a:p>
                      <a:pPr indent="0" lvl="0" marL="0" rtl="0" algn="l">
                        <a:spcBef>
                          <a:spcPts val="0"/>
                        </a:spcBef>
                        <a:spcAft>
                          <a:spcPts val="0"/>
                        </a:spcAft>
                        <a:buNone/>
                      </a:pPr>
                      <a:r>
                        <a:rPr lang="en-US" sz="1300"/>
                        <a:t>They can chat on their tables and make notes on their worksheets in the correct box.</a:t>
                      </a:r>
                      <a:endParaRPr sz="1300"/>
                    </a:p>
                    <a:p>
                      <a:pPr indent="0" lvl="0" marL="0" rtl="0" algn="l">
                        <a:spcBef>
                          <a:spcPts val="0"/>
                        </a:spcBef>
                        <a:spcAft>
                          <a:spcPts val="0"/>
                        </a:spcAft>
                        <a:buNone/>
                      </a:pPr>
                      <a:r>
                        <a:rPr lang="en-US" sz="1300"/>
                        <a:t>Then feedback answers as you did for live.</a:t>
                      </a:r>
                      <a:endParaRPr sz="1300"/>
                    </a:p>
                  </a:txBody>
                  <a:tcPr marT="91425" marB="91425" marR="91425" marL="91425"/>
                </a:tc>
                <a:tc>
                  <a:txBody>
                    <a:bodyPr/>
                    <a:lstStyle/>
                    <a:p>
                      <a:pPr indent="0" lvl="0" marL="0" rtl="0" algn="l">
                        <a:spcBef>
                          <a:spcPts val="0"/>
                        </a:spcBef>
                        <a:spcAft>
                          <a:spcPts val="0"/>
                        </a:spcAft>
                        <a:buNone/>
                      </a:pPr>
                      <a:r>
                        <a:rPr lang="en-US" sz="1300"/>
                        <a:t>2 - 10 mins</a:t>
                      </a:r>
                      <a:endParaRPr sz="1300"/>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aphicFrame>
        <p:nvGraphicFramePr>
          <p:cNvPr id="104" name="Google Shape;104;g308e9f33e33_1_18"/>
          <p:cNvGraphicFramePr/>
          <p:nvPr/>
        </p:nvGraphicFramePr>
        <p:xfrm>
          <a:off x="110200" y="130625"/>
          <a:ext cx="3000000" cy="3000000"/>
        </p:xfrm>
        <a:graphic>
          <a:graphicData uri="http://schemas.openxmlformats.org/drawingml/2006/table">
            <a:tbl>
              <a:tblPr>
                <a:noFill/>
                <a:tableStyleId>{DFCB69CF-B689-4667-89E8-DCCF5D2515D2}</a:tableStyleId>
              </a:tblPr>
              <a:tblGrid>
                <a:gridCol w="761025"/>
                <a:gridCol w="5189650"/>
                <a:gridCol w="686900"/>
              </a:tblGrid>
              <a:tr h="197625">
                <a:tc gridSpan="3">
                  <a:txBody>
                    <a:bodyPr/>
                    <a:lstStyle/>
                    <a:p>
                      <a:pPr indent="0" lvl="0" marL="0" rtl="0" algn="ctr">
                        <a:spcBef>
                          <a:spcPts val="0"/>
                        </a:spcBef>
                        <a:spcAft>
                          <a:spcPts val="0"/>
                        </a:spcAft>
                        <a:buNone/>
                      </a:pPr>
                      <a:r>
                        <a:rPr b="1" lang="en-US" sz="1300"/>
                        <a:t>Section 5</a:t>
                      </a:r>
                      <a:endParaRPr b="1" sz="1300"/>
                    </a:p>
                  </a:txBody>
                  <a:tcPr marT="91425" marB="91425" marR="91425" marL="91425"/>
                </a:tc>
                <a:tc hMerge="1"/>
                <a:tc hMerge="1"/>
              </a:tr>
              <a:tr h="197625">
                <a:tc>
                  <a:txBody>
                    <a:bodyPr/>
                    <a:lstStyle/>
                    <a:p>
                      <a:pPr indent="0" lvl="0" marL="0" rtl="0" algn="ctr">
                        <a:spcBef>
                          <a:spcPts val="0"/>
                        </a:spcBef>
                        <a:spcAft>
                          <a:spcPts val="0"/>
                        </a:spcAft>
                        <a:buNone/>
                      </a:pPr>
                      <a:r>
                        <a:rPr b="1" lang="en-US" sz="1300"/>
                        <a:t>Slide </a:t>
                      </a:r>
                      <a:endParaRPr b="1" sz="1300"/>
                    </a:p>
                  </a:txBody>
                  <a:tcPr marT="91425" marB="91425" marR="91425" marL="91425"/>
                </a:tc>
                <a:tc>
                  <a:txBody>
                    <a:bodyPr/>
                    <a:lstStyle/>
                    <a:p>
                      <a:pPr indent="0" lvl="0" marL="0" rtl="0" algn="ctr">
                        <a:spcBef>
                          <a:spcPts val="0"/>
                        </a:spcBef>
                        <a:spcAft>
                          <a:spcPts val="0"/>
                        </a:spcAft>
                        <a:buNone/>
                      </a:pPr>
                      <a:r>
                        <a:rPr b="1" lang="en-US" sz="1300"/>
                        <a:t>Detail</a:t>
                      </a:r>
                      <a:endParaRPr b="1" sz="1300"/>
                    </a:p>
                  </a:txBody>
                  <a:tcPr marT="91425" marB="91425" marR="91425" marL="91425"/>
                </a:tc>
                <a:tc>
                  <a:txBody>
                    <a:bodyPr/>
                    <a:lstStyle/>
                    <a:p>
                      <a:pPr indent="0" lvl="0" marL="0" rtl="0" algn="ctr">
                        <a:spcBef>
                          <a:spcPts val="0"/>
                        </a:spcBef>
                        <a:spcAft>
                          <a:spcPts val="0"/>
                        </a:spcAft>
                        <a:buNone/>
                      </a:pPr>
                      <a:r>
                        <a:rPr b="1" lang="en-US" sz="1300"/>
                        <a:t>Time</a:t>
                      </a:r>
                      <a:endParaRPr b="1" sz="1300"/>
                    </a:p>
                  </a:txBody>
                  <a:tcPr marT="91425" marB="91425" marR="91425" marL="91425"/>
                </a:tc>
              </a:tr>
              <a:tr h="999650">
                <a:tc>
                  <a:txBody>
                    <a:bodyPr/>
                    <a:lstStyle/>
                    <a:p>
                      <a:pPr indent="0" lvl="0" marL="0" rtl="0" algn="l">
                        <a:spcBef>
                          <a:spcPts val="0"/>
                        </a:spcBef>
                        <a:spcAft>
                          <a:spcPts val="0"/>
                        </a:spcAft>
                        <a:buNone/>
                      </a:pPr>
                      <a:r>
                        <a:rPr lang="en-US" sz="1300"/>
                        <a:t>14</a:t>
                      </a:r>
                      <a:endParaRPr sz="1300"/>
                    </a:p>
                  </a:txBody>
                  <a:tcPr marT="91425" marB="91425" marR="91425" marL="91425"/>
                </a:tc>
                <a:tc>
                  <a:txBody>
                    <a:bodyPr/>
                    <a:lstStyle/>
                    <a:p>
                      <a:pPr indent="0" lvl="0" marL="0" rtl="0" algn="l">
                        <a:spcBef>
                          <a:spcPts val="0"/>
                        </a:spcBef>
                        <a:spcAft>
                          <a:spcPts val="0"/>
                        </a:spcAft>
                        <a:buNone/>
                      </a:pPr>
                      <a:r>
                        <a:rPr lang="en-US" sz="1300"/>
                        <a:t>Now you have discussed the ideas of live, work, play. This part of the session brings these new ideas into their original dream town. Pose the questions on the slide.</a:t>
                      </a:r>
                      <a:endParaRPr sz="1300"/>
                    </a:p>
                    <a:p>
                      <a:pPr indent="0" lvl="0" marL="0" rtl="0" algn="l">
                        <a:spcBef>
                          <a:spcPts val="0"/>
                        </a:spcBef>
                        <a:spcAft>
                          <a:spcPts val="0"/>
                        </a:spcAft>
                        <a:buNone/>
                      </a:pPr>
                      <a:r>
                        <a:t/>
                      </a:r>
                      <a:endParaRPr sz="1300"/>
                    </a:p>
                    <a:p>
                      <a:pPr indent="0" lvl="0" marL="0" rtl="0" algn="l">
                        <a:spcBef>
                          <a:spcPts val="0"/>
                        </a:spcBef>
                        <a:spcAft>
                          <a:spcPts val="0"/>
                        </a:spcAft>
                        <a:buNone/>
                      </a:pPr>
                      <a:r>
                        <a:rPr lang="en-US" sz="1300"/>
                        <a:t>These questions can be for the students to think about or you may wish to allow discussion. They could discuss on their tables or offer ideas to you in a class setting. The amount of time you give this slide will depend on your session length so adjust accordingly.</a:t>
                      </a:r>
                      <a:endParaRPr sz="1300"/>
                    </a:p>
                  </a:txBody>
                  <a:tcPr marT="91425" marB="91425" marR="91425" marL="91425"/>
                </a:tc>
                <a:tc>
                  <a:txBody>
                    <a:bodyPr/>
                    <a:lstStyle/>
                    <a:p>
                      <a:pPr indent="0" lvl="0" marL="0" rtl="0" algn="l">
                        <a:spcBef>
                          <a:spcPts val="0"/>
                        </a:spcBef>
                        <a:spcAft>
                          <a:spcPts val="0"/>
                        </a:spcAft>
                        <a:buNone/>
                      </a:pPr>
                      <a:r>
                        <a:rPr lang="en-US" sz="1300"/>
                        <a:t>2 - 10 mins</a:t>
                      </a:r>
                      <a:endParaRPr sz="1300"/>
                    </a:p>
                  </a:txBody>
                  <a:tcPr marT="91425" marB="91425" marR="91425" marL="91425"/>
                </a:tc>
              </a:tr>
              <a:tr h="638525">
                <a:tc>
                  <a:txBody>
                    <a:bodyPr/>
                    <a:lstStyle/>
                    <a:p>
                      <a:pPr indent="0" lvl="0" marL="0" rtl="0" algn="l">
                        <a:spcBef>
                          <a:spcPts val="0"/>
                        </a:spcBef>
                        <a:spcAft>
                          <a:spcPts val="0"/>
                        </a:spcAft>
                        <a:buNone/>
                      </a:pPr>
                      <a:r>
                        <a:rPr lang="en-US" sz="1300"/>
                        <a:t>15</a:t>
                      </a:r>
                      <a:endParaRPr sz="1300"/>
                    </a:p>
                  </a:txBody>
                  <a:tcPr marT="91425" marB="91425" marR="91425" marL="91425"/>
                </a:tc>
                <a:tc>
                  <a:txBody>
                    <a:bodyPr/>
                    <a:lstStyle/>
                    <a:p>
                      <a:pPr indent="0" lvl="0" marL="0" rtl="0" algn="l">
                        <a:spcBef>
                          <a:spcPts val="0"/>
                        </a:spcBef>
                        <a:spcAft>
                          <a:spcPts val="0"/>
                        </a:spcAft>
                        <a:buNone/>
                      </a:pPr>
                      <a:r>
                        <a:rPr lang="en-US" sz="1300"/>
                        <a:t>This is an opportunity to have a look at some other peoples work. Here you can see their initial dream down and their second attempt.</a:t>
                      </a:r>
                      <a:endParaRPr sz="1300"/>
                    </a:p>
                    <a:p>
                      <a:pPr indent="0" lvl="0" marL="0" rtl="0" algn="l">
                        <a:spcBef>
                          <a:spcPts val="0"/>
                        </a:spcBef>
                        <a:spcAft>
                          <a:spcPts val="0"/>
                        </a:spcAft>
                        <a:buNone/>
                      </a:pPr>
                      <a:r>
                        <a:rPr lang="en-US" sz="1300"/>
                        <a:t>Discuss the differences.</a:t>
                      </a:r>
                      <a:endParaRPr sz="1300"/>
                    </a:p>
                    <a:p>
                      <a:pPr indent="0" lvl="0" marL="0" rtl="0" algn="l">
                        <a:spcBef>
                          <a:spcPts val="0"/>
                        </a:spcBef>
                        <a:spcAft>
                          <a:spcPts val="0"/>
                        </a:spcAft>
                        <a:buNone/>
                      </a:pPr>
                      <a:r>
                        <a:rPr lang="en-US" sz="1300"/>
                        <a:t>Discuss the benefits of a birds eye view</a:t>
                      </a:r>
                      <a:endParaRPr sz="1300"/>
                    </a:p>
                  </a:txBody>
                  <a:tcPr marT="91425" marB="91425" marR="91425" marL="91425"/>
                </a:tc>
                <a:tc>
                  <a:txBody>
                    <a:bodyPr/>
                    <a:lstStyle/>
                    <a:p>
                      <a:pPr indent="0" lvl="0" marL="0" rtl="0" algn="l">
                        <a:spcBef>
                          <a:spcPts val="0"/>
                        </a:spcBef>
                        <a:spcAft>
                          <a:spcPts val="0"/>
                        </a:spcAft>
                        <a:buNone/>
                      </a:pPr>
                      <a:r>
                        <a:rPr lang="en-US" sz="1300"/>
                        <a:t>2 - 5 mins</a:t>
                      </a:r>
                      <a:endParaRPr sz="1300"/>
                    </a:p>
                  </a:txBody>
                  <a:tcPr marT="91425" marB="91425" marR="91425" marL="91425"/>
                </a:tc>
              </a:tr>
              <a:tr h="1094625">
                <a:tc>
                  <a:txBody>
                    <a:bodyPr/>
                    <a:lstStyle/>
                    <a:p>
                      <a:pPr indent="0" lvl="0" marL="0" rtl="0" algn="l">
                        <a:spcBef>
                          <a:spcPts val="0"/>
                        </a:spcBef>
                        <a:spcAft>
                          <a:spcPts val="0"/>
                        </a:spcAft>
                        <a:buNone/>
                      </a:pPr>
                      <a:r>
                        <a:rPr lang="en-US" sz="1300"/>
                        <a:t>16</a:t>
                      </a:r>
                      <a:endParaRPr sz="1300"/>
                    </a:p>
                  </a:txBody>
                  <a:tcPr marT="91425" marB="91425" marR="91425" marL="91425"/>
                </a:tc>
                <a:tc>
                  <a:txBody>
                    <a:bodyPr/>
                    <a:lstStyle/>
                    <a:p>
                      <a:pPr indent="0" lvl="0" marL="0" rtl="0" algn="l">
                        <a:spcBef>
                          <a:spcPts val="0"/>
                        </a:spcBef>
                        <a:spcAft>
                          <a:spcPts val="0"/>
                        </a:spcAft>
                        <a:buNone/>
                      </a:pPr>
                      <a:r>
                        <a:rPr b="1" lang="en-US" sz="1300"/>
                        <a:t>This should be the longest activity of the session.</a:t>
                      </a:r>
                      <a:endParaRPr b="1" sz="1300"/>
                    </a:p>
                    <a:p>
                      <a:pPr indent="0" lvl="0" marL="0" rtl="0" algn="l">
                        <a:spcBef>
                          <a:spcPts val="0"/>
                        </a:spcBef>
                        <a:spcAft>
                          <a:spcPts val="0"/>
                        </a:spcAft>
                        <a:buNone/>
                      </a:pPr>
                      <a:r>
                        <a:rPr lang="en-US" sz="1300"/>
                        <a:t>This is an opportunity to do a ‘second draft’ of their dream town. This time they include the live, work, play elements. Notice that this task does not have a time limit. You can set the limit based on your session length. This can be another short task or can be a much longer task to allow them to add colour and detail. They can use their criteria lists from their worksheets and tick the box when they have included it.</a:t>
                      </a:r>
                      <a:endParaRPr sz="1300"/>
                    </a:p>
                  </a:txBody>
                  <a:tcPr marT="91425" marB="91425" marR="91425" marL="91425"/>
                </a:tc>
                <a:tc>
                  <a:txBody>
                    <a:bodyPr/>
                    <a:lstStyle/>
                    <a:p>
                      <a:pPr indent="0" lvl="0" marL="0" rtl="0" algn="l">
                        <a:spcBef>
                          <a:spcPts val="0"/>
                        </a:spcBef>
                        <a:spcAft>
                          <a:spcPts val="0"/>
                        </a:spcAft>
                        <a:buNone/>
                      </a:pPr>
                      <a:r>
                        <a:rPr lang="en-US" sz="1300"/>
                        <a:t>10 - 30 mins</a:t>
                      </a:r>
                      <a:endParaRPr sz="1300"/>
                    </a:p>
                  </a:txBody>
                  <a:tcPr marT="91425" marB="91425" marR="91425" marL="91425"/>
                </a:tc>
              </a:tr>
            </a:tbl>
          </a:graphicData>
        </a:graphic>
      </p:graphicFrame>
      <p:graphicFrame>
        <p:nvGraphicFramePr>
          <p:cNvPr id="105" name="Google Shape;105;g308e9f33e33_1_18"/>
          <p:cNvGraphicFramePr/>
          <p:nvPr/>
        </p:nvGraphicFramePr>
        <p:xfrm>
          <a:off x="110213" y="5672000"/>
          <a:ext cx="3000000" cy="3000000"/>
        </p:xfrm>
        <a:graphic>
          <a:graphicData uri="http://schemas.openxmlformats.org/drawingml/2006/table">
            <a:tbl>
              <a:tblPr>
                <a:noFill/>
                <a:tableStyleId>{DFCB69CF-B689-4667-89E8-DCCF5D2515D2}</a:tableStyleId>
              </a:tblPr>
              <a:tblGrid>
                <a:gridCol w="761025"/>
                <a:gridCol w="5189650"/>
                <a:gridCol w="686900"/>
              </a:tblGrid>
              <a:tr h="189000">
                <a:tc gridSpan="3">
                  <a:txBody>
                    <a:bodyPr/>
                    <a:lstStyle/>
                    <a:p>
                      <a:pPr indent="0" lvl="0" marL="0" rtl="0" algn="ctr">
                        <a:spcBef>
                          <a:spcPts val="0"/>
                        </a:spcBef>
                        <a:spcAft>
                          <a:spcPts val="0"/>
                        </a:spcAft>
                        <a:buNone/>
                      </a:pPr>
                      <a:r>
                        <a:rPr b="1" lang="en-US" sz="1300"/>
                        <a:t>Section 6 and 7</a:t>
                      </a:r>
                      <a:endParaRPr b="1" sz="1300"/>
                    </a:p>
                  </a:txBody>
                  <a:tcPr marT="91425" marB="91425" marR="91425" marL="91425"/>
                </a:tc>
                <a:tc hMerge="1"/>
                <a:tc hMerge="1"/>
              </a:tr>
              <a:tr h="189000">
                <a:tc>
                  <a:txBody>
                    <a:bodyPr/>
                    <a:lstStyle/>
                    <a:p>
                      <a:pPr indent="0" lvl="0" marL="0" rtl="0" algn="ctr">
                        <a:spcBef>
                          <a:spcPts val="0"/>
                        </a:spcBef>
                        <a:spcAft>
                          <a:spcPts val="0"/>
                        </a:spcAft>
                        <a:buNone/>
                      </a:pPr>
                      <a:r>
                        <a:rPr b="1" lang="en-US" sz="1300"/>
                        <a:t>Slide </a:t>
                      </a:r>
                      <a:endParaRPr b="1" sz="1300"/>
                    </a:p>
                  </a:txBody>
                  <a:tcPr marT="91425" marB="91425" marR="91425" marL="91425"/>
                </a:tc>
                <a:tc>
                  <a:txBody>
                    <a:bodyPr/>
                    <a:lstStyle/>
                    <a:p>
                      <a:pPr indent="0" lvl="0" marL="0" rtl="0" algn="ctr">
                        <a:spcBef>
                          <a:spcPts val="0"/>
                        </a:spcBef>
                        <a:spcAft>
                          <a:spcPts val="0"/>
                        </a:spcAft>
                        <a:buNone/>
                      </a:pPr>
                      <a:r>
                        <a:rPr b="1" lang="en-US" sz="1300"/>
                        <a:t>Detail</a:t>
                      </a:r>
                      <a:endParaRPr b="1" sz="1300"/>
                    </a:p>
                  </a:txBody>
                  <a:tcPr marT="91425" marB="91425" marR="91425" marL="91425"/>
                </a:tc>
                <a:tc>
                  <a:txBody>
                    <a:bodyPr/>
                    <a:lstStyle/>
                    <a:p>
                      <a:pPr indent="0" lvl="0" marL="0" rtl="0" algn="ctr">
                        <a:spcBef>
                          <a:spcPts val="0"/>
                        </a:spcBef>
                        <a:spcAft>
                          <a:spcPts val="0"/>
                        </a:spcAft>
                        <a:buNone/>
                      </a:pPr>
                      <a:r>
                        <a:rPr b="1" lang="en-US" sz="1300"/>
                        <a:t>Time</a:t>
                      </a:r>
                      <a:endParaRPr b="1" sz="1300"/>
                    </a:p>
                  </a:txBody>
                  <a:tcPr marT="91425" marB="91425" marR="91425" marL="91425"/>
                </a:tc>
              </a:tr>
              <a:tr h="756075">
                <a:tc>
                  <a:txBody>
                    <a:bodyPr/>
                    <a:lstStyle/>
                    <a:p>
                      <a:pPr indent="0" lvl="0" marL="0" rtl="0" algn="l">
                        <a:spcBef>
                          <a:spcPts val="0"/>
                        </a:spcBef>
                        <a:spcAft>
                          <a:spcPts val="0"/>
                        </a:spcAft>
                        <a:buNone/>
                      </a:pPr>
                      <a:r>
                        <a:rPr lang="en-US" sz="1300"/>
                        <a:t>17</a:t>
                      </a:r>
                      <a:endParaRPr sz="1300"/>
                    </a:p>
                  </a:txBody>
                  <a:tcPr marT="91425" marB="91425" marR="91425" marL="91425"/>
                </a:tc>
                <a:tc>
                  <a:txBody>
                    <a:bodyPr/>
                    <a:lstStyle/>
                    <a:p>
                      <a:pPr indent="0" lvl="0" marL="0" rtl="0" algn="l">
                        <a:spcBef>
                          <a:spcPts val="0"/>
                        </a:spcBef>
                        <a:spcAft>
                          <a:spcPts val="0"/>
                        </a:spcAft>
                        <a:buNone/>
                      </a:pPr>
                      <a:r>
                        <a:rPr lang="en-US" sz="1300">
                          <a:solidFill>
                            <a:schemeClr val="dk1"/>
                          </a:solidFill>
                        </a:rPr>
                        <a:t>This slide can be included or not depending on session time and the dynamics of the class and students.</a:t>
                      </a:r>
                      <a:endParaRPr sz="1300">
                        <a:solidFill>
                          <a:schemeClr val="dk1"/>
                        </a:solidFill>
                      </a:endParaRPr>
                    </a:p>
                    <a:p>
                      <a:pPr indent="0" lvl="0" marL="0" rtl="0" algn="l">
                        <a:spcBef>
                          <a:spcPts val="0"/>
                        </a:spcBef>
                        <a:spcAft>
                          <a:spcPts val="0"/>
                        </a:spcAft>
                        <a:buNone/>
                      </a:pPr>
                      <a:r>
                        <a:rPr lang="en-US" sz="1300">
                          <a:solidFill>
                            <a:schemeClr val="dk1"/>
                          </a:solidFill>
                        </a:rPr>
                        <a:t>Teachers should facilitate students moving around so discuss this with them before the session to decide if it will work well with this group of students or not.</a:t>
                      </a:r>
                      <a:endParaRPr sz="1300">
                        <a:solidFill>
                          <a:schemeClr val="dk1"/>
                        </a:solidFill>
                      </a:endParaRPr>
                    </a:p>
                    <a:p>
                      <a:pPr indent="0" lvl="0" marL="0" rtl="0" algn="l">
                        <a:spcBef>
                          <a:spcPts val="0"/>
                        </a:spcBef>
                        <a:spcAft>
                          <a:spcPts val="0"/>
                        </a:spcAft>
                        <a:buNone/>
                      </a:pPr>
                      <a:r>
                        <a:rPr lang="en-US" sz="1300">
                          <a:solidFill>
                            <a:schemeClr val="dk1"/>
                          </a:solidFill>
                        </a:rPr>
                        <a:t>The task is for the to compare their ideas with others and get further inspiration.</a:t>
                      </a:r>
                      <a:endParaRPr sz="1300"/>
                    </a:p>
                  </a:txBody>
                  <a:tcPr marT="91425" marB="91425" marR="91425" marL="91425"/>
                </a:tc>
                <a:tc>
                  <a:txBody>
                    <a:bodyPr/>
                    <a:lstStyle/>
                    <a:p>
                      <a:pPr indent="0" lvl="0" marL="0" rtl="0" algn="l">
                        <a:spcBef>
                          <a:spcPts val="0"/>
                        </a:spcBef>
                        <a:spcAft>
                          <a:spcPts val="0"/>
                        </a:spcAft>
                        <a:buNone/>
                      </a:pPr>
                      <a:r>
                        <a:rPr lang="en-US" sz="1300"/>
                        <a:t>5 - 10 mins</a:t>
                      </a:r>
                      <a:endParaRPr sz="1300"/>
                    </a:p>
                  </a:txBody>
                  <a:tcPr marT="91425" marB="91425" marR="91425" marL="91425"/>
                </a:tc>
              </a:tr>
              <a:tr h="418100">
                <a:tc>
                  <a:txBody>
                    <a:bodyPr/>
                    <a:lstStyle/>
                    <a:p>
                      <a:pPr indent="0" lvl="0" marL="0" rtl="0" algn="l">
                        <a:spcBef>
                          <a:spcPts val="0"/>
                        </a:spcBef>
                        <a:spcAft>
                          <a:spcPts val="0"/>
                        </a:spcAft>
                        <a:buNone/>
                      </a:pPr>
                      <a:r>
                        <a:rPr lang="en-US" sz="1300"/>
                        <a:t>18</a:t>
                      </a:r>
                      <a:endParaRPr sz="1300"/>
                    </a:p>
                  </a:txBody>
                  <a:tcPr marT="91425" marB="91425" marR="91425" marL="91425"/>
                </a:tc>
                <a:tc>
                  <a:txBody>
                    <a:bodyPr/>
                    <a:lstStyle/>
                    <a:p>
                      <a:pPr indent="0" lvl="0" marL="0" rtl="0" algn="l">
                        <a:spcBef>
                          <a:spcPts val="0"/>
                        </a:spcBef>
                        <a:spcAft>
                          <a:spcPts val="0"/>
                        </a:spcAft>
                        <a:buNone/>
                      </a:pPr>
                      <a:r>
                        <a:rPr lang="en-US" sz="1300">
                          <a:solidFill>
                            <a:schemeClr val="dk1"/>
                          </a:solidFill>
                        </a:rPr>
                        <a:t>This is the final task of the dream town section. It is a reflection of the tasks they have completed. There is a section on their worksheet for them to answer the questions on the slide.</a:t>
                      </a:r>
                      <a:endParaRPr sz="1300"/>
                    </a:p>
                  </a:txBody>
                  <a:tcPr marT="91425" marB="91425" marR="91425" marL="91425"/>
                </a:tc>
                <a:tc>
                  <a:txBody>
                    <a:bodyPr/>
                    <a:lstStyle/>
                    <a:p>
                      <a:pPr indent="0" lvl="0" marL="0" rtl="0" algn="l">
                        <a:spcBef>
                          <a:spcPts val="0"/>
                        </a:spcBef>
                        <a:spcAft>
                          <a:spcPts val="0"/>
                        </a:spcAft>
                        <a:buNone/>
                      </a:pPr>
                      <a:r>
                        <a:rPr lang="en-US" sz="1300"/>
                        <a:t>5 - 10 mins</a:t>
                      </a:r>
                      <a:endParaRPr sz="1300"/>
                    </a:p>
                  </a:txBody>
                  <a:tcPr marT="91425" marB="91425" marR="91425" marL="91425"/>
                </a:tc>
              </a:tr>
              <a:tr h="716725">
                <a:tc>
                  <a:txBody>
                    <a:bodyPr/>
                    <a:lstStyle/>
                    <a:p>
                      <a:pPr indent="0" lvl="0" marL="0" rtl="0" algn="l">
                        <a:spcBef>
                          <a:spcPts val="0"/>
                        </a:spcBef>
                        <a:spcAft>
                          <a:spcPts val="0"/>
                        </a:spcAft>
                        <a:buNone/>
                      </a:pPr>
                      <a:r>
                        <a:rPr lang="en-US" sz="1300"/>
                        <a:t>19, 20</a:t>
                      </a:r>
                      <a:endParaRPr sz="1300"/>
                    </a:p>
                  </a:txBody>
                  <a:tcPr marT="91425" marB="91425" marR="91425" marL="91425"/>
                </a:tc>
                <a:tc>
                  <a:txBody>
                    <a:bodyPr/>
                    <a:lstStyle/>
                    <a:p>
                      <a:pPr indent="0" lvl="0" marL="0" rtl="0" algn="l">
                        <a:spcBef>
                          <a:spcPts val="0"/>
                        </a:spcBef>
                        <a:spcAft>
                          <a:spcPts val="0"/>
                        </a:spcAft>
                        <a:buNone/>
                      </a:pPr>
                      <a:r>
                        <a:rPr lang="en-US" sz="1300">
                          <a:solidFill>
                            <a:schemeClr val="dk1"/>
                          </a:solidFill>
                        </a:rPr>
                        <a:t>This slide is so that you can bring planning to the students and show them how they can be involved in planning even now at their age. </a:t>
                      </a:r>
                      <a:endParaRPr sz="1300">
                        <a:solidFill>
                          <a:schemeClr val="dk1"/>
                        </a:solidFill>
                      </a:endParaRPr>
                    </a:p>
                    <a:p>
                      <a:pPr indent="0" lvl="0" marL="0" rtl="0" algn="l">
                        <a:spcBef>
                          <a:spcPts val="0"/>
                        </a:spcBef>
                        <a:spcAft>
                          <a:spcPts val="0"/>
                        </a:spcAft>
                        <a:buNone/>
                      </a:pPr>
                      <a:r>
                        <a:rPr lang="en-US" sz="1300">
                          <a:solidFill>
                            <a:schemeClr val="dk1"/>
                          </a:solidFill>
                        </a:rPr>
                        <a:t>This slide can be used as it is or can be personalised to reflect any current or recent public consultations in the area.</a:t>
                      </a:r>
                      <a:endParaRPr sz="1300"/>
                    </a:p>
                  </a:txBody>
                  <a:tcPr marT="91425" marB="91425" marR="91425" marL="91425"/>
                </a:tc>
                <a:tc>
                  <a:txBody>
                    <a:bodyPr/>
                    <a:lstStyle/>
                    <a:p>
                      <a:pPr indent="0" lvl="0" marL="0" rtl="0" algn="l">
                        <a:spcBef>
                          <a:spcPts val="0"/>
                        </a:spcBef>
                        <a:spcAft>
                          <a:spcPts val="0"/>
                        </a:spcAft>
                        <a:buNone/>
                      </a:pPr>
                      <a:r>
                        <a:rPr lang="en-US" sz="1300"/>
                        <a:t>2 - 5 mins</a:t>
                      </a:r>
                      <a:endParaRPr sz="1300"/>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2024-07-23T17:14:20Z</dcterms:created>
  <dc:creator>Mrs Grey</dc:creator>
</cp:coreProperties>
</file>