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3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2732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4038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1064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8671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52609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6693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208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6515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939824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41594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5807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FF593-0456-4F58-B482-F48BAFA9E7F6}" type="datetimeFigureOut">
              <a:rPr lang="en-GB" smtClean="0"/>
              <a:t>23/10/2025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797CA5-37B7-4BE9-9AFD-E406E4EB8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05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F3FF12-AF86-96E9-E743-3DD300867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58889"/>
              </p:ext>
            </p:extLst>
          </p:nvPr>
        </p:nvGraphicFramePr>
        <p:xfrm>
          <a:off x="0" y="-181130"/>
          <a:ext cx="6966418" cy="10087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3209">
                  <a:extLst>
                    <a:ext uri="{9D8B030D-6E8A-4147-A177-3AD203B41FA5}">
                      <a16:colId xmlns:a16="http://schemas.microsoft.com/office/drawing/2014/main" val="3534528786"/>
                    </a:ext>
                  </a:extLst>
                </a:gridCol>
                <a:gridCol w="3483209">
                  <a:extLst>
                    <a:ext uri="{9D8B030D-6E8A-4147-A177-3AD203B41FA5}">
                      <a16:colId xmlns:a16="http://schemas.microsoft.com/office/drawing/2014/main" val="50319248"/>
                    </a:ext>
                  </a:extLst>
                </a:gridCol>
              </a:tblGrid>
              <a:tr h="1049404">
                <a:tc gridSpan="2">
                  <a:txBody>
                    <a:bodyPr/>
                    <a:lstStyle/>
                    <a:p>
                      <a:pPr algn="ctr"/>
                      <a:r>
                        <a:rPr lang="cy-GB" sz="14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RTPI - 7-11</a:t>
                      </a:r>
                    </a:p>
                    <a:p>
                      <a:pPr algn="ctr"/>
                      <a:r>
                        <a:rPr lang="cy-GB" sz="14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Cysylltiadau â’r Cwricwlwm</a:t>
                      </a:r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256122"/>
                  </a:ext>
                </a:extLst>
              </a:tr>
              <a:tr h="3917086">
                <a:tc>
                  <a:txBody>
                    <a:bodyPr/>
                    <a:lstStyle/>
                    <a:p>
                      <a:pPr rtl="0"/>
                      <a:r>
                        <a:rPr lang="cy-GB" sz="1400" b="1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Lloegr (Cyfnod Allweddol 2: 7–11 oed)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rtl="0">
                        <a:buFont typeface="Arial" panose="020B0604020202020204" pitchFamily="34" charset="0"/>
                        <a:buNone/>
                      </a:pPr>
                      <a:r>
                        <a:rPr lang="cy-GB" sz="1200" b="1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Daearyddiaeth</a:t>
                      </a:r>
                      <a:endParaRPr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Daearyddiaeth ddynol, yn cwmpasu aneddiadau, defnydd tir, a gweithgarwch economaidd.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Daearyddiaeth ffisegol, sy'n cynnwys deall tirweddau, amgylcheddau, a sut mae'r rhain yn dylanwadu ar ble mae pobl yn byw.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Gwaith maes: Gall ysgolion annog plant i arsylwi eu hamgylcheddau lleol, gan archwilio lleoliadau trefol a gwledig, sy'n crybwyll </a:t>
                      </a: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cynllunio a defnydd </a:t>
                      </a: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tir.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cy-GB" sz="1200" b="1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Dinasyddiaeth</a:t>
                      </a:r>
                    </a:p>
                    <a:p>
                      <a:pPr rtl="0"/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Mae hyn yn cwmpasu cynnwys y gymuned, annog plant i feddwl am sut mae mannau lleol yn cael eu defnyddio a phwysigrwydd cyfrannu at brosesau gwneud penderfyniadau, fel cynllunio.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cy-GB" sz="14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Cymru (Cwricwlwm i Gymru: 7–11 oed)</a:t>
                      </a:r>
                    </a:p>
                    <a:p>
                      <a:pPr rtl="0"/>
                      <a:endParaRPr lang="en-US" sz="1200" b="1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cy-GB" sz="12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Dyniaethau (Ffocws ar Ddaearyddiaeth):</a:t>
                      </a:r>
                    </a:p>
                    <a:p>
                      <a:pPr marL="0" indent="0" rtl="0">
                        <a:buFont typeface="Arial" panose="020B0604020202020204" pitchFamily="34" charset="0"/>
                        <a:buNone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Mae hyn yn cwmpasu sut mae gweithgareddau dynol yn effeithio ar y byd, gan gynnwys datblygiadau trefol a gwledig. Mae hyn yn y pynciau canlynol:</a:t>
                      </a: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Deall y gwahaniaeth rhwng ardaloedd trefol a gwledig.</a:t>
                      </a:r>
                      <a:endParaRPr lang="en-US" sz="12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Archwilio sut mae defnydd tir a daearyddiaeth ddynol yn effeithio ar yr amgylchedd.</a:t>
                      </a:r>
                      <a:endParaRPr lang="en-US" sz="12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Gwaith maes a phrosiectau cymunedol sy'n cynnwys deall mannau lleol, fel themâu cynllunio trefol.</a:t>
                      </a:r>
                    </a:p>
                    <a:p>
                      <a:pPr rtl="0"/>
                      <a:endParaRPr lang="en-US" sz="12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cy-GB" sz="12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Llesiant</a:t>
                      </a:r>
                    </a:p>
                    <a:p>
                      <a:pPr rtl="0"/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Mae pwyslais cryf hefyd ar lesiant, a all gyflwyno cysyniadau’n anuniongyrchol am ddylunio cymunedau i gefnogi iechyd a hapusrwydd.</a:t>
                      </a:r>
                      <a:endParaRPr lang="en-US" sz="1200" b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039173"/>
                  </a:ext>
                </a:extLst>
              </a:tr>
              <a:tr h="4888523">
                <a:tc>
                  <a:txBody>
                    <a:bodyPr/>
                    <a:lstStyle/>
                    <a:p>
                      <a:pPr algn="l"/>
                      <a:r>
                        <a:rPr lang="cy-GB" sz="14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Yr Alban (Cwricwlwm ar gyfer Rhagoriaeth: Lefel Gyntaf ac Ail Lefel, 7–11 oed)</a:t>
                      </a:r>
                    </a:p>
                    <a:p>
                      <a:pPr algn="l"/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cy-GB" sz="12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Astudiaethau Cymdeithasol (Pobl, Lleoedd, a'r Amgylchedd)</a:t>
                      </a:r>
                    </a:p>
                    <a:p>
                      <a:pPr algn="l"/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Yng Nghwricwlwm Rhagoriaeth yr Alban, mae pynciau cynllunio trefol a gwledig yn rhan annatod o gwricwlwm Astudiaethau Cymdeithasol, yn enwedig o dan y llinyn "Pobl, Lleoedd a’r Amgylchedd". Anogir plant i wneud y canlynol: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Deall amgylcheddau lleol, cenedlaethol a byd-eang.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Dysgu am y ffyrdd y mae bodau dynol yn rhyngweithio â'u hamgylcheddau, gan gynnwys defnydd tir a phatrymau anheddu.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Archwilio gwahaniaethau trefol a gwledig, yn ogystal â sut mae cymunedau ac amgylcheddau'n newid dros amser.</a:t>
                      </a:r>
                    </a:p>
                    <a:p>
                      <a:pPr algn="l"/>
                      <a:endParaRPr 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cy-GB" sz="1200" b="1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Dysgu Rhyngddisgyblaethol</a:t>
                      </a:r>
                    </a:p>
                    <a:p>
                      <a:pPr algn="l"/>
                      <a:r>
                        <a:rPr lang="cy-GB" sz="12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Gall cysyniadau cynllunio trefol a gwledig hefyd ddod i'r amlwg drwy brosiectau rhyngddisgyblaethol, lle gallai myfyrwyr weithio ar ddaearyddiaeth leol neu faterion amgylcheddol.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cy-GB" sz="1400" b="1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Gogledd Iwerddon (Cyfnod Allweddol 2: 7–11 oed)</a:t>
                      </a:r>
                    </a:p>
                    <a:p>
                      <a:pPr rtl="0"/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rtl="0"/>
                      <a:r>
                        <a:rPr lang="cy-GB" sz="1200" b="1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Y Byd O’n Cwmpas</a:t>
                      </a:r>
                    </a:p>
                    <a:p>
                      <a:pPr rtl="0"/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Yng Ngogledd Iwerddon, mae'r pwnc "Y Byd O'n Cwmpas" yn ymgorffori elfennau o ddaearyddiaeth, gwyddoniaeth a hanes. Mae’n annog disgyblion i archwilio’r canlynol: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Daearyddiaeth ddynol, fel sut mae cymunedau'n datblygu mewn ardaloedd trefol a gwledig.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Datblygu cynaliadwy: Mae plant yn dysgu am effaith gweithgaredd dynol ar yr amgylchedd, sy'n gysylltiedig â chysyniadau cynllunio a defnydd tir.</a:t>
                      </a:r>
                      <a:endParaRPr lang="en-US" sz="1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rtl="0">
                        <a:buFont typeface="Arial" panose="020B0604020202020204" pitchFamily="34" charset="0"/>
                        <a:buChar char="•"/>
                      </a:pPr>
                      <a:r>
                        <a:rPr lang="cy-GB" sz="1200" b="0" i="0" u="none" strike="noStrike" cap="none" baseline="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Gall disgyblion astudio eu hardal leol, gan edrych ar y gwahaniaethau rhwng cymunedau trefol a gwledig.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8158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6402873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457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4</cp:revision>
  <dcterms:created xsi:type="dcterms:W3CDTF">2024-10-07T19:26:24Z</dcterms:created>
  <dcterms:modified xsi:type="dcterms:W3CDTF">2025-10-23T14:51:20Z</dcterms:modified>
</cp:coreProperties>
</file>