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6"/>
  </p:notesMasterIdLst>
  <p:sldIdLst>
    <p:sldId id="329" r:id="rId5"/>
    <p:sldId id="292" r:id="rId6"/>
    <p:sldId id="319" r:id="rId7"/>
    <p:sldId id="334" r:id="rId8"/>
    <p:sldId id="335" r:id="rId9"/>
    <p:sldId id="336" r:id="rId10"/>
    <p:sldId id="337" r:id="rId11"/>
    <p:sldId id="362" r:id="rId12"/>
    <p:sldId id="364" r:id="rId13"/>
    <p:sldId id="365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NC6opShsR1Q4J9YR0XlTtg==" hashData="5IazaG7johpdmN1wX9Vuhpo2sNmkBiNpaDhNfUCfCO6OtoqWRaZ8VD5OH5EvrgUztlg1iKMScCybnTQhW6m80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FC0"/>
    <a:srgbClr val="1F2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A7AA3-69FE-27C7-AC7B-854B6DD9A512}" v="102" dt="2025-05-29T15:18:57.809"/>
    <p1510:client id="{477E8013-040D-CEC2-4D3D-75FA9E58DAC0}" v="16" dt="2025-05-29T18:48:20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DC72F-FCA0-6646-96EA-DE8E09C6B1DD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34357-C73F-F74A-A4A5-4814CE0F8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5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50C1361-942A-6978-74CA-13F54E84A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80" r="13546"/>
          <a:stretch/>
        </p:blipFill>
        <p:spPr>
          <a:xfrm>
            <a:off x="6262987" y="0"/>
            <a:ext cx="5929013" cy="51859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68FE7-2F21-9C43-BD4C-A15543350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88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000" spc="-15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B3A70-22F9-E346-84E7-E03F4D192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88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4A83-CBC0-BB4E-8EF3-0FB1A7ED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BFAE0-816C-4D4B-81F4-EF6720039ABE}" type="datetime1">
              <a:rPr lang="en-GB" smtClean="0"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874D5-3008-3F4A-B10E-0A5694E3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33454A8-E4B0-42EA-1463-4463F2AE5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924594" cy="86699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F7CA188-A1A9-1BA4-A9CB-A4846BEC7C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007" y="4288777"/>
            <a:ext cx="1452152" cy="15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7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2AB2-D0CA-DB4C-BBB5-1AA7F0AC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1448473"/>
            <a:ext cx="7242318" cy="9150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B9EBD-395D-4848-9572-DED5145B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CE23E-22EE-EB41-87EF-02645B224D06}" type="datetime1">
              <a:rPr lang="en-GB" smtClean="0"/>
              <a:t>04/07/2025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408C3-AAEB-2043-A62F-525FBCC1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6532692" y="-2"/>
            <a:ext cx="2806380" cy="616613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83A8EF-11C6-91C1-F931-94CE2A08E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391" y="2548990"/>
            <a:ext cx="7242317" cy="36171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77A992-5AAF-AE1D-FA78-657A3416762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8220" y="1448473"/>
            <a:ext cx="3107342" cy="47186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41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2AB2-D0CA-DB4C-BBB5-1AA7F0AC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1464147"/>
            <a:ext cx="2935659" cy="288143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B9EBD-395D-4848-9572-DED5145B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CE23E-22EE-EB41-87EF-02645B224D06}" type="datetime1">
              <a:rPr lang="en-GB" smtClean="0"/>
              <a:t>04/07/2025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408C3-AAEB-2043-A62F-525FBCC1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2121863" y="-2"/>
            <a:ext cx="2845807" cy="625275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689E63-6998-B98B-E1F4-261772C67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2142" y="1708220"/>
            <a:ext cx="8000465" cy="45445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428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B9EBD-395D-4848-9572-DED5145B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CE23E-22EE-EB41-87EF-02645B224D06}" type="datetime1">
              <a:rPr lang="en-GB" smtClean="0"/>
              <a:t>04/07/2025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408C3-AAEB-2043-A62F-525FBCC1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CECBFF-BD8A-B8BC-6F62-8DB0105133B9}"/>
              </a:ext>
            </a:extLst>
          </p:cNvPr>
          <p:cNvGrpSpPr/>
          <p:nvPr userDrawn="1"/>
        </p:nvGrpSpPr>
        <p:grpSpPr>
          <a:xfrm>
            <a:off x="0" y="2236818"/>
            <a:ext cx="11556274" cy="2631121"/>
            <a:chOff x="0" y="2236818"/>
            <a:chExt cx="11556274" cy="2631121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7404"/>
            <a:stretch/>
          </p:blipFill>
          <p:spPr>
            <a:xfrm rot="16200000" flipV="1">
              <a:off x="-662418" y="2899236"/>
              <a:ext cx="2631121" cy="130628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C9BCD15-B779-0744-A84B-C9BBF477C1D9}"/>
                </a:ext>
              </a:extLst>
            </p:cNvPr>
            <p:cNvCxnSpPr>
              <a:stCxn id="6" idx="0"/>
            </p:cNvCxnSpPr>
            <p:nvPr userDrawn="1"/>
          </p:nvCxnSpPr>
          <p:spPr>
            <a:xfrm flipV="1">
              <a:off x="1306286" y="3544390"/>
              <a:ext cx="10249988" cy="7989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2071AC-1243-5CE8-CD8C-7C3A015D64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2620" y="1457257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4A9940-0E4F-6971-878E-FD9F4E8F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620" y="303453"/>
            <a:ext cx="10177543" cy="9150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7D4533-0989-D4F1-3426-5949265D896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862083" y="1457257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0F07FE-4677-0384-8339-A47C9BC2AAF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296574" y="1457257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BDB720-61AD-8FD6-7FE8-7793B47431F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442620" y="3731119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9010B9-DBBC-EDE9-1F55-A1E1D3103A8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862083" y="3731119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BA5F62-6200-1480-3AE2-C36B548860F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296574" y="3731119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09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2AB2-D0CA-DB4C-BBB5-1AA7F0AC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1464147"/>
            <a:ext cx="2935659" cy="288143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B9EBD-395D-4848-9572-DED5145B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CE23E-22EE-EB41-87EF-02645B224D06}" type="datetime1">
              <a:rPr lang="en-GB" smtClean="0"/>
              <a:t>04/07/2025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408C3-AAEB-2043-A62F-525FBCC1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 flipV="1">
            <a:off x="2121863" y="-2"/>
            <a:ext cx="2845807" cy="625275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16CF4C-4021-B053-BFA3-323C4EC82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2142" y="1708220"/>
            <a:ext cx="8000465" cy="45445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586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2AB2-D0CA-DB4C-BBB5-1AA7F0AC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1448473"/>
            <a:ext cx="7242318" cy="9150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B9EBD-395D-4848-9572-DED5145B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CE23E-22EE-EB41-87EF-02645B224D06}" type="datetime1">
              <a:rPr lang="en-GB" smtClean="0"/>
              <a:t>04/07/2025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408C3-AAEB-2043-A62F-525FBCC1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 flipV="1">
            <a:off x="6532692" y="-2"/>
            <a:ext cx="2806380" cy="616613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83A8EF-11C6-91C1-F931-94CE2A08E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391" y="2548990"/>
            <a:ext cx="7242317" cy="36171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77A992-5AAF-AE1D-FA78-657A3416762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8220" y="1448473"/>
            <a:ext cx="3107342" cy="47186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44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2AB2-D0CA-DB4C-BBB5-1AA7F0AC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26" y="303453"/>
            <a:ext cx="11253216" cy="9150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B9EBD-395D-4848-9572-DED5145B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CE23E-22EE-EB41-87EF-02645B224D06}" type="datetime1">
              <a:rPr lang="en-GB" smtClean="0"/>
              <a:t>04/07/2025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408C3-AAEB-2043-A62F-525FBCC1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CECBFF-BD8A-B8BC-6F62-8DB0105133B9}"/>
              </a:ext>
            </a:extLst>
          </p:cNvPr>
          <p:cNvGrpSpPr/>
          <p:nvPr userDrawn="1"/>
        </p:nvGrpSpPr>
        <p:grpSpPr>
          <a:xfrm rot="10800000">
            <a:off x="635726" y="2219401"/>
            <a:ext cx="11556274" cy="2631121"/>
            <a:chOff x="0" y="2236818"/>
            <a:chExt cx="11556274" cy="2631121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-2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7404"/>
            <a:stretch/>
          </p:blipFill>
          <p:spPr>
            <a:xfrm rot="16200000" flipV="1">
              <a:off x="-662418" y="2899236"/>
              <a:ext cx="2631121" cy="130628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C9BCD15-B779-0744-A84B-C9BBF477C1D9}"/>
                </a:ext>
              </a:extLst>
            </p:cNvPr>
            <p:cNvCxnSpPr>
              <a:stCxn id="6" idx="0"/>
            </p:cNvCxnSpPr>
            <p:nvPr userDrawn="1"/>
          </p:nvCxnSpPr>
          <p:spPr>
            <a:xfrm flipV="1">
              <a:off x="1306286" y="3544390"/>
              <a:ext cx="10249988" cy="7989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C4C2C7-63DE-7EEB-CD6A-3D967CC81A8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5726" y="1457257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21BB13-4B80-0788-01FE-FA9346BA460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055189" y="1457257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4DF283C-6CC0-892C-A2D3-4D479B045ED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489680" y="1457257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E48728-9CDE-408B-E676-6A53C972AA0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35726" y="3731119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450B7B-D8D6-1981-AECF-7998DCD25540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055189" y="3731119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2055356-6EF9-D472-54C8-5D261C651B6F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489680" y="3731119"/>
            <a:ext cx="3283129" cy="1875726"/>
          </a:xfr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98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B193B4-E3FA-8942-826E-40D2078A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8AB2-EDD8-8B47-A472-66E08A66F88B}" type="datetime1">
              <a:rPr lang="en-GB" smtClean="0"/>
              <a:t>04/07/2025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F9EF0-D33A-7040-9789-CC1D2AFE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018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B193B4-E3FA-8942-826E-40D2078A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8AB2-EDD8-8B47-A472-66E08A66F88B}" type="datetime1">
              <a:rPr lang="en-GB" smtClean="0"/>
              <a:t>04/07/2025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F9EF0-D33A-7040-9789-CC1D2AFE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CCA04B2-E526-E221-13A1-CE16B93B8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38" b="11038"/>
          <a:stretch/>
        </p:blipFill>
        <p:spPr>
          <a:xfrm>
            <a:off x="1624584" y="1"/>
            <a:ext cx="8800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34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D629-AC23-BB4E-A2DB-86A4F962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24" y="298951"/>
            <a:ext cx="3932237" cy="1776984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A90D8-D047-404C-A8CB-85BA9FD81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552" y="280416"/>
            <a:ext cx="6557836" cy="558063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63F44-FB0B-0B49-8510-92265CA78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124" y="2057400"/>
            <a:ext cx="3932237" cy="381158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BF13C-0A09-8C4C-B785-4F6513B9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FD211-103F-BB42-9BF7-3125FB7CF2E8}" type="datetime1">
              <a:rPr lang="en-GB" smtClean="0"/>
              <a:t>04/07/2025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88E92-D8B4-454A-91BA-20475B88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77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D05F-AC42-E943-ACC3-10A93FB98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40" y="286512"/>
            <a:ext cx="3932237" cy="112776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1728" y="286512"/>
            <a:ext cx="6673660" cy="557453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2CFC0-F903-E940-A21D-7787AF858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740" y="1682496"/>
            <a:ext cx="3932237" cy="418649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E5436-557E-C240-B799-0FE1DEE5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2AE74-E730-0246-95FA-609BAA14BCF6}" type="datetime1">
              <a:rPr lang="en-GB" smtClean="0"/>
              <a:t>04/07/2025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CEF9B-DB8C-EE42-9DF9-EDDD9DB6D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9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8FE7-2F21-9C43-BD4C-A15543350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spc="-15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B3A70-22F9-E346-84E7-E03F4D192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4A83-CBC0-BB4E-8EF3-0FB1A7ED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BFAE0-816C-4D4B-81F4-EF6720039ABE}" type="datetime1">
              <a:rPr lang="en-GB" smtClean="0"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874D5-3008-3F4A-B10E-0A5694E3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377F31C-59EF-29D2-501A-E3DAD3538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924594" cy="86699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BD13F82-09C4-3E53-9074-7F1F8CD333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007" y="4288777"/>
            <a:ext cx="1452152" cy="15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20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6F4F-80D5-DE48-8042-C8B2F216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157861"/>
            <a:ext cx="10884408" cy="915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69FA4-5EA4-5340-9667-2C2CC6E1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1F2E-B011-CA45-9F1A-9EF6FA930401}" type="datetime1">
              <a:rPr lang="en-GB" smtClean="0"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A8E00-9094-5B42-9DE4-9FE9E7D0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9392" y="1316736"/>
            <a:ext cx="5273040" cy="469392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80760" y="1316736"/>
            <a:ext cx="5273040" cy="469392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06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90770-DF47-EE4F-98CD-5BC27278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4F18-092F-1542-8809-0D377DF9A1AE}" type="datetime1">
              <a:rPr lang="en-GB" smtClean="0"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23598-A2EF-D945-A507-C14795BE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9392" y="207264"/>
            <a:ext cx="5510784" cy="2826766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44768" y="207264"/>
            <a:ext cx="5510784" cy="2826766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9392" y="3212592"/>
            <a:ext cx="5510784" cy="2826766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144768" y="3212592"/>
            <a:ext cx="5510784" cy="2826766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923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6F4F-80D5-DE48-8042-C8B2F216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157861"/>
            <a:ext cx="10884408" cy="915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69FA4-5EA4-5340-9667-2C2CC6E1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D1F2E-B011-CA45-9F1A-9EF6FA930401}" type="datetime1">
              <a:rPr lang="en-GB" smtClean="0"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A8E00-9094-5B42-9DE4-9FE9E7D0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9392" y="1316736"/>
            <a:ext cx="5273040" cy="469392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80760" y="1316736"/>
            <a:ext cx="5273040" cy="469392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16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90770-DF47-EE4F-98CD-5BC27278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4F18-092F-1542-8809-0D377DF9A1AE}" type="datetime1">
              <a:rPr lang="en-GB" smtClean="0"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23598-A2EF-D945-A507-C14795BE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9392" y="207264"/>
            <a:ext cx="5510784" cy="2826766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44768" y="207264"/>
            <a:ext cx="5510784" cy="2826766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9392" y="3212592"/>
            <a:ext cx="5510784" cy="2826766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A1809F0-83B0-244C-BBD3-1A4CAA91A30F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144768" y="3212592"/>
            <a:ext cx="5510784" cy="2826766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23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137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46E8E8E-64CB-723A-34DB-DF860719D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80" r="13546"/>
          <a:stretch/>
        </p:blipFill>
        <p:spPr>
          <a:xfrm>
            <a:off x="6262987" y="0"/>
            <a:ext cx="5929013" cy="51859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9C3ABE-A5C5-02D9-4CAA-18BA16146C1C}"/>
              </a:ext>
            </a:extLst>
          </p:cNvPr>
          <p:cNvSpPr/>
          <p:nvPr userDrawn="1"/>
        </p:nvSpPr>
        <p:spPr>
          <a:xfrm>
            <a:off x="0" y="5638058"/>
            <a:ext cx="12192000" cy="1320394"/>
          </a:xfrm>
          <a:prstGeom prst="rect">
            <a:avLst/>
          </a:prstGeom>
          <a:solidFill>
            <a:srgbClr val="137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F8188-6117-FE49-AF11-3E855F6F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8" y="944412"/>
            <a:ext cx="10902442" cy="2874352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5C6F-FB16-1043-9EA3-F381FAEDA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008" y="3834385"/>
            <a:ext cx="10902442" cy="151155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230EA-C0B5-0E41-AECF-F8264E68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B37548-0084-C94C-8179-AC283496580A}" type="datetime1">
              <a:rPr lang="en-GB" smtClean="0"/>
              <a:pPr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58044-D9EA-7D4C-87A5-AEA696E8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71D2-E4C3-934F-AE2B-72AA9473B4B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E9A204-C961-2357-8BF3-0B7BB941F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24594" cy="866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CD020-7F8F-66FE-1332-257ED5319C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314" y="6311788"/>
            <a:ext cx="1706586" cy="37640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5FCF161-1B9E-5A65-A28E-305DCFAB0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8779" y="5985340"/>
            <a:ext cx="283222" cy="5668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2CD19B-9777-7534-ECD1-3CBA82125FA3}"/>
              </a:ext>
            </a:extLst>
          </p:cNvPr>
          <p:cNvCxnSpPr/>
          <p:nvPr userDrawn="1"/>
        </p:nvCxnSpPr>
        <p:spPr>
          <a:xfrm>
            <a:off x="350520" y="6271328"/>
            <a:ext cx="116580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8F70498-8D85-ABC6-9439-8BA7E0EE5E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8007" y="4288777"/>
            <a:ext cx="1452152" cy="15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6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137F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514989-D0D0-0B8F-00A6-BEC4E3B9250F}"/>
              </a:ext>
            </a:extLst>
          </p:cNvPr>
          <p:cNvSpPr/>
          <p:nvPr userDrawn="1"/>
        </p:nvSpPr>
        <p:spPr>
          <a:xfrm>
            <a:off x="0" y="5638058"/>
            <a:ext cx="12192000" cy="1320394"/>
          </a:xfrm>
          <a:prstGeom prst="rect">
            <a:avLst/>
          </a:prstGeom>
          <a:solidFill>
            <a:srgbClr val="137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68FE7-2F21-9C43-BD4C-A15543350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B3A70-22F9-E346-84E7-E03F4D192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4A83-CBC0-BB4E-8EF3-0FB1A7ED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ABFAE0-816C-4D4B-81F4-EF6720039ABE}" type="datetime1">
              <a:rPr lang="en-GB" smtClean="0"/>
              <a:pPr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874D5-3008-3F4A-B10E-0A5694E3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71D2-E4C3-934F-AE2B-72AA9473B4B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F994E1-8ED5-2DBA-24B0-1EDA879B7D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24594" cy="866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849E6B-03B9-0CE9-4822-23A08EF8A0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314" y="6311788"/>
            <a:ext cx="1706586" cy="37640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E455A95-C79A-9C0F-834F-D2E87EEB6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8779" y="5985340"/>
            <a:ext cx="283222" cy="566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9AF9D4-40D7-8F67-7AB0-4FDC1F37BC2B}"/>
              </a:ext>
            </a:extLst>
          </p:cNvPr>
          <p:cNvCxnSpPr/>
          <p:nvPr userDrawn="1"/>
        </p:nvCxnSpPr>
        <p:spPr>
          <a:xfrm>
            <a:off x="350520" y="6271328"/>
            <a:ext cx="116580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D2890A9-1E50-39CA-FA68-F0791A335C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8007" y="4288777"/>
            <a:ext cx="1452152" cy="15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58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1F2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46E8E8E-64CB-723A-34DB-DF860719D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80" r="13546"/>
          <a:stretch/>
        </p:blipFill>
        <p:spPr>
          <a:xfrm>
            <a:off x="6262987" y="0"/>
            <a:ext cx="5929013" cy="51859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9C3ABE-A5C5-02D9-4CAA-18BA16146C1C}"/>
              </a:ext>
            </a:extLst>
          </p:cNvPr>
          <p:cNvSpPr/>
          <p:nvPr userDrawn="1"/>
        </p:nvSpPr>
        <p:spPr>
          <a:xfrm>
            <a:off x="0" y="6391603"/>
            <a:ext cx="4074160" cy="466398"/>
          </a:xfrm>
          <a:prstGeom prst="rect">
            <a:avLst/>
          </a:prstGeom>
          <a:solidFill>
            <a:srgbClr val="1F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F8188-6117-FE49-AF11-3E855F6F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8" y="944412"/>
            <a:ext cx="10902442" cy="2874352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5C6F-FB16-1043-9EA3-F381FAEDA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008" y="3834385"/>
            <a:ext cx="10902442" cy="151155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230EA-C0B5-0E41-AECF-F8264E68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B37548-0084-C94C-8179-AC283496580A}" type="datetime1">
              <a:rPr lang="en-GB" smtClean="0"/>
              <a:pPr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58044-D9EA-7D4C-87A5-AEA696E8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71D2-E4C3-934F-AE2B-72AA9473B4B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E9A204-C961-2357-8BF3-0B7BB941F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24594" cy="866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CD020-7F8F-66FE-1332-257ED5319C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314" y="6311788"/>
            <a:ext cx="1706586" cy="37640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5FCF161-1B9E-5A65-A28E-305DCFAB0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8779" y="5985340"/>
            <a:ext cx="283222" cy="5668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2CD19B-9777-7534-ECD1-3CBA82125FA3}"/>
              </a:ext>
            </a:extLst>
          </p:cNvPr>
          <p:cNvCxnSpPr/>
          <p:nvPr userDrawn="1"/>
        </p:nvCxnSpPr>
        <p:spPr>
          <a:xfrm>
            <a:off x="350520" y="6271328"/>
            <a:ext cx="116580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8F70498-8D85-ABC6-9439-8BA7E0EE5EB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8007" y="4288777"/>
            <a:ext cx="1452152" cy="15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6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1F2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26F64A-DC24-E135-C770-DAEA9A7C66AC}"/>
              </a:ext>
            </a:extLst>
          </p:cNvPr>
          <p:cNvSpPr/>
          <p:nvPr userDrawn="1"/>
        </p:nvSpPr>
        <p:spPr>
          <a:xfrm>
            <a:off x="0" y="6391603"/>
            <a:ext cx="4074160" cy="466398"/>
          </a:xfrm>
          <a:prstGeom prst="rect">
            <a:avLst/>
          </a:prstGeom>
          <a:solidFill>
            <a:srgbClr val="1F2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68FE7-2F21-9C43-BD4C-A15543350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B3A70-22F9-E346-84E7-E03F4D192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4A83-CBC0-BB4E-8EF3-0FB1A7ED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ABFAE0-816C-4D4B-81F4-EF6720039ABE}" type="datetime1">
              <a:rPr lang="en-GB" smtClean="0"/>
              <a:pPr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874D5-3008-3F4A-B10E-0A5694E3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71D2-E4C3-934F-AE2B-72AA9473B4B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F994E1-8ED5-2DBA-24B0-1EDA879B7D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24594" cy="866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849E6B-03B9-0CE9-4822-23A08EF8A0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314" y="6311788"/>
            <a:ext cx="1706586" cy="37640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E455A95-C79A-9C0F-834F-D2E87EEB6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8779" y="5985340"/>
            <a:ext cx="283222" cy="566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9AF9D4-40D7-8F67-7AB0-4FDC1F37BC2B}"/>
              </a:ext>
            </a:extLst>
          </p:cNvPr>
          <p:cNvCxnSpPr/>
          <p:nvPr userDrawn="1"/>
        </p:nvCxnSpPr>
        <p:spPr>
          <a:xfrm>
            <a:off x="350520" y="6271328"/>
            <a:ext cx="116580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D2890A9-1E50-39CA-FA68-F0791A335C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8007" y="4288777"/>
            <a:ext cx="1452152" cy="15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1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280F-395E-D345-8E0C-A333417F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5811F-CA14-624B-A0FD-4410310BC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92" y="1207007"/>
            <a:ext cx="11253216" cy="4810733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3BDBD-98E0-B54A-BE72-B4B345B2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C97D-7FC5-D041-86BC-CC35AF5EB3C5}" type="datetime1">
              <a:rPr lang="en-GB" smtClean="0"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AF04E-B1A0-9C47-8925-1E8921E5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72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521-1028-A54E-8B3F-26018A54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F73BF-A838-A84B-94D3-896AEA4F1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392" y="1200912"/>
            <a:ext cx="5550408" cy="4976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657FE-A2D3-F140-AEAC-9DDB08B52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0912"/>
            <a:ext cx="5550408" cy="4976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2B9-6D41-F642-BEA7-07F1C53A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2372-FF51-C34B-A7FC-A18363940DDF}" type="datetime1">
              <a:rPr lang="en-GB" smtClean="0"/>
              <a:t>04/07/2025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F4751-8DFD-EB4B-B48A-DB1E04E4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49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D5810-8AC3-2A4D-877E-00D78CAC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20" y="163957"/>
            <a:ext cx="11004740" cy="8723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F0882-DFEC-9F42-A19C-D235595EA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220" y="1093279"/>
            <a:ext cx="54291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CC0AEC-1E28-1246-B1EB-160B92F61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220" y="2103120"/>
            <a:ext cx="5429183" cy="4086543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C32FB0-F5A8-AD4D-9092-882155B93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5040" y="1093279"/>
            <a:ext cx="54559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C9612D-A920-824A-89E4-25E96D7AB8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35040" y="2103120"/>
            <a:ext cx="5455920" cy="4086543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E02659-F9CE-B94D-BC4C-45BA6201E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9F10F-4996-304F-822C-F94B6E8ECB37}" type="datetime1">
              <a:rPr lang="en-GB" smtClean="0"/>
              <a:t>04/07/2025</a:t>
            </a:fld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D4A744-F301-FC43-855D-B9B5D454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7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67C730-84F7-5C49-A553-D39F6E7A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157861"/>
            <a:ext cx="11253216" cy="915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4BB0F-009F-DD43-84F3-E76239384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92" y="1207007"/>
            <a:ext cx="11253216" cy="478601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E93F1-9EB1-5247-B4F9-ECAE283EB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9072" y="6417310"/>
            <a:ext cx="1228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E7508-8974-D34C-BFCA-9EB7586FF17A}" type="datetime1">
              <a:rPr lang="en-GB" smtClean="0"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20040-D596-AA44-B413-9A8C7459C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288" y="6417310"/>
            <a:ext cx="66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71D2-E4C3-934F-AE2B-72AA9473B4BF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66B3F-C5F7-DABC-6044-B75FDD861257}"/>
              </a:ext>
            </a:extLst>
          </p:cNvPr>
          <p:cNvSpPr/>
          <p:nvPr userDrawn="1"/>
        </p:nvSpPr>
        <p:spPr>
          <a:xfrm>
            <a:off x="246488" y="6458457"/>
            <a:ext cx="2756191" cy="282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E57867-AF3D-209C-5681-D27D77D9143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14" y="6311788"/>
            <a:ext cx="1706586" cy="37640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C43CA5E-B755-BECA-13F6-B779D5176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8779" y="5985340"/>
            <a:ext cx="283222" cy="56684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BFB91B-C1AC-8AD4-6FEA-824DBFC58CA6}"/>
              </a:ext>
            </a:extLst>
          </p:cNvPr>
          <p:cNvCxnSpPr/>
          <p:nvPr userDrawn="1"/>
        </p:nvCxnSpPr>
        <p:spPr>
          <a:xfrm>
            <a:off x="350520" y="6271328"/>
            <a:ext cx="11658061" cy="0"/>
          </a:xfrm>
          <a:prstGeom prst="line">
            <a:avLst/>
          </a:prstGeom>
          <a:ln>
            <a:solidFill>
              <a:srgbClr val="137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30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8" r:id="rId5"/>
    <p:sldLayoutId id="2147483679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80" r:id="rId13"/>
    <p:sldLayoutId id="2147483681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58" r:id="rId22"/>
    <p:sldLayoutId id="2147483659" r:id="rId2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7A920-23D7-76CA-9796-86A01CD433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B8E2F5-F336-8E0F-5CA3-D264575365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Restoration Game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848A4AE-4479-1C72-4E33-873D80597A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James Rhodes, Restoration Manager</a:t>
            </a:r>
          </a:p>
          <a:p>
            <a:r>
              <a:rPr lang="en-US" sz="2000">
                <a:solidFill>
                  <a:schemeClr val="bg1"/>
                </a:solidFill>
              </a:rPr>
              <a:t>Edward Brightman, Restoration Manager</a:t>
            </a:r>
            <a:endParaRPr lang="en-US" sz="200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460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54A82-FF6A-E20B-C427-7F3C0C082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E48B-2FF4-F1DC-9552-8593ED158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157861"/>
            <a:ext cx="11253216" cy="915035"/>
          </a:xfrm>
        </p:spPr>
        <p:txBody>
          <a:bodyPr anchor="ctr">
            <a:normAutofit/>
          </a:bodyPr>
          <a:lstStyle/>
          <a:p>
            <a:r>
              <a:rPr lang="en-US"/>
              <a:t>Development going forward...: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4E26EE-07E1-8222-10D3-CE2F7C50B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392" y="1200912"/>
            <a:ext cx="5550408" cy="4976051"/>
          </a:xfrm>
        </p:spPr>
        <p:txBody>
          <a:bodyPr vert="horz" wrap="square" lIns="91440" tIns="45720" rIns="91440" bIns="45720" rtlCol="0">
            <a:normAutofit/>
          </a:bodyPr>
          <a:lstStyle/>
          <a:p>
            <a:endParaRPr lang="en-US"/>
          </a:p>
          <a:p>
            <a:pPr lvl="1"/>
            <a:r>
              <a:rPr lang="en-US"/>
              <a:t>Developing internal GIS tools:</a:t>
            </a:r>
          </a:p>
          <a:p>
            <a:pPr lvl="2">
              <a:buFont typeface="Calibri" panose="020B0604020202020204" pitchFamily="34" charset="0"/>
              <a:buChar char="-"/>
            </a:pPr>
            <a:r>
              <a:rPr lang="en-US"/>
              <a:t>Tracking and monitoring systems </a:t>
            </a:r>
          </a:p>
          <a:p>
            <a:pPr marL="914400" lvl="2" indent="0">
              <a:buNone/>
            </a:pPr>
            <a:r>
              <a:rPr lang="en-US"/>
              <a:t> - Aftercare delivery</a:t>
            </a:r>
          </a:p>
          <a:p>
            <a:pPr lvl="2">
              <a:buFont typeface="Calibri" panose="020B0604020202020204" pitchFamily="34" charset="0"/>
              <a:buChar char="-"/>
            </a:pPr>
            <a:r>
              <a:rPr lang="en-US"/>
              <a:t>BNG delivery</a:t>
            </a:r>
          </a:p>
          <a:p>
            <a:pPr lvl="1"/>
            <a:r>
              <a:rPr lang="en-US"/>
              <a:t>Habitat creation at landscape scale – linked to nature recovery strategies</a:t>
            </a:r>
          </a:p>
          <a:p>
            <a:endParaRPr lang="en-US"/>
          </a:p>
          <a:p>
            <a:pPr marL="0" indent="0">
              <a:spcBef>
                <a:spcPts val="320"/>
              </a:spcBef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4646529-4450-06C8-0DF3-CBE8ED7F6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482" y="1078840"/>
            <a:ext cx="4802786" cy="2732912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D78FE-F4F8-53DA-A903-8F062B452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9072" y="6417310"/>
            <a:ext cx="122834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082372-FF51-C34B-A7FC-A18363940DDF}" type="datetime1">
              <a:rPr lang="en-GB" smtClean="0"/>
              <a:pPr>
                <a:spcAft>
                  <a:spcPts val="600"/>
                </a:spcAft>
              </a:pPr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7E1C7-EE56-D7C9-7E03-C26834A2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288" y="6417310"/>
            <a:ext cx="66751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7A71D2-E4C3-934F-AE2B-72AA9473B4BF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8D8F99-B106-2789-12D7-A3587148F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73" y="3805999"/>
            <a:ext cx="3827971" cy="2344588"/>
          </a:xfrm>
          <a:prstGeom prst="rect">
            <a:avLst/>
          </a:prstGeom>
        </p:spPr>
      </p:pic>
      <p:pic>
        <p:nvPicPr>
          <p:cNvPr id="10" name="Picture 9" descr="Aerial view of a river with boats in it&#10;&#10;AI-generated content may be incorrect.">
            <a:extLst>
              <a:ext uri="{FF2B5EF4-FFF2-40B4-BE49-F238E27FC236}">
                <a16:creationId xmlns:a16="http://schemas.microsoft.com/office/drawing/2014/main" id="{01007986-2574-6524-0392-41556A0517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17" t="3991" r="-193" b="-219"/>
          <a:stretch>
            <a:fillRect/>
          </a:stretch>
        </p:blipFill>
        <p:spPr>
          <a:xfrm>
            <a:off x="1203690" y="3421810"/>
            <a:ext cx="2859951" cy="299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8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2CC12-1F79-D94D-917B-78F6A6D12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" y="0"/>
            <a:ext cx="12189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5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ADC0F4-A9F0-ADA2-ED15-6F8CF742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8" y="1464147"/>
            <a:ext cx="2935659" cy="2881430"/>
          </a:xfrm>
        </p:spPr>
        <p:txBody>
          <a:bodyPr/>
          <a:lstStyle/>
          <a:p>
            <a:pPr algn="r"/>
            <a:r>
              <a:rPr lang="en-US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41B4A-2F4F-8F5E-8117-87B0131F4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3012" y="1708220"/>
            <a:ext cx="8000465" cy="4544536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200"/>
              </a:spcAft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Aft>
                <a:spcPts val="200"/>
              </a:spcAft>
              <a:buNone/>
            </a:pPr>
            <a:r>
              <a:rPr lang="en-GB">
                <a:latin typeface="Arial"/>
                <a:cs typeface="Arial"/>
              </a:rPr>
              <a:t>Introduction to Tarmac and our approach to quarry restoration</a:t>
            </a:r>
            <a:endParaRPr lang="en-US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>
                <a:latin typeface="Arial"/>
                <a:cs typeface="Arial"/>
              </a:rPr>
              <a:t>Positive impact sustainable mineral extraction – Langford Q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ea typeface="+mn-lt"/>
                <a:cs typeface="+mn-lt"/>
              </a:rPr>
              <a:t>Continuous improvement and development of best practice</a:t>
            </a:r>
            <a:endParaRPr lang="en-GB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>
              <a:cs typeface="Arial" panose="020B060402020202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latin typeface="Arial"/>
                <a:cs typeface="Arial"/>
              </a:rPr>
              <a:t>Use of GIS tools: current position and going forward</a:t>
            </a:r>
            <a:endParaRPr lang="en-US"/>
          </a:p>
          <a:p>
            <a:pPr marL="0" indent="0">
              <a:lnSpc>
                <a:spcPct val="100000"/>
              </a:lnSpc>
              <a:spcAft>
                <a:spcPts val="200"/>
              </a:spcAft>
              <a:buNone/>
            </a:pPr>
            <a:endParaRPr lang="en-GB">
              <a:cs typeface="Arial"/>
            </a:endParaRPr>
          </a:p>
          <a:p>
            <a:pPr marL="0" indent="0">
              <a:lnSpc>
                <a:spcPct val="100000"/>
              </a:lnSpc>
              <a:spcAft>
                <a:spcPts val="200"/>
              </a:spcAft>
              <a:buNone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185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236-8A71-ADF4-5776-ACF384173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cs typeface="Arial"/>
              </a:rPr>
              <a:t>Tarmac's approach to quarry restoration</a:t>
            </a:r>
            <a:endParaRPr lang="en-US" sz="3600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EF260-4CBB-6083-5327-E29A23DEE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392" y="1200912"/>
            <a:ext cx="11058316" cy="4976051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dirty="0"/>
              <a:t>UK's leading sustainable construction materials, road contracting and building products business</a:t>
            </a:r>
          </a:p>
          <a:p>
            <a:endParaRPr lang="en-US">
              <a:cs typeface="Arial"/>
            </a:endParaRPr>
          </a:p>
          <a:p>
            <a:r>
              <a:rPr lang="en-US" dirty="0">
                <a:cs typeface="Arial"/>
              </a:rPr>
              <a:t>With over 60,000 acres of land under our stewardship we </a:t>
            </a:r>
            <a:r>
              <a:rPr lang="en-US" dirty="0" err="1">
                <a:cs typeface="Arial"/>
              </a:rPr>
              <a:t>recognise</a:t>
            </a:r>
            <a:r>
              <a:rPr lang="en-US" dirty="0">
                <a:cs typeface="Arial"/>
              </a:rPr>
              <a:t> our duty to manage these assets responsibly and to enable positive outcomes for our business, the community and future generations.  </a:t>
            </a:r>
          </a:p>
          <a:p>
            <a:endParaRPr lang="en-US" sz="1200">
              <a:cs typeface="Arial"/>
            </a:endParaRPr>
          </a:p>
          <a:p>
            <a:r>
              <a:rPr lang="en-US" dirty="0">
                <a:cs typeface="Arial"/>
              </a:rPr>
              <a:t>All our extractive sites have Biodiversity Management Plans and Restoration Plans: </a:t>
            </a:r>
            <a:r>
              <a:rPr lang="en-US" dirty="0" err="1">
                <a:cs typeface="Arial"/>
              </a:rPr>
              <a:t>Minimise</a:t>
            </a:r>
            <a:r>
              <a:rPr lang="en-US" dirty="0">
                <a:cs typeface="Arial"/>
              </a:rPr>
              <a:t> impact of quarrying activities and positive impact through habitat creation</a:t>
            </a:r>
            <a:endParaRPr lang="en-US" dirty="0"/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39 biodiversity or wildlife partnerships, including 15 sites with the Wildlife Trusts Biodiversity Benchmark certification</a:t>
            </a:r>
          </a:p>
          <a:p>
            <a:endParaRPr lang="en-US"/>
          </a:p>
          <a:p>
            <a:endParaRPr lang="en-US">
              <a:cs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EABF0-20B4-2F23-A446-AF22C8A0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BFAE0-816C-4D4B-81F4-EF6720039ABE}" type="datetime1">
              <a:rPr lang="en-GB" smtClean="0"/>
              <a:t>04/07/2025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A6CA3-9FF7-77C2-94F4-A513BAA8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 descr="A highway with cars on it&#10;&#10;AI-generated content may be incorrect.">
            <a:extLst>
              <a:ext uri="{FF2B5EF4-FFF2-40B4-BE49-F238E27FC236}">
                <a16:creationId xmlns:a16="http://schemas.microsoft.com/office/drawing/2014/main" id="{BDB4258C-8546-E408-FA29-F07F2BFD92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75" r="-76" b="-123"/>
          <a:stretch>
            <a:fillRect/>
          </a:stretch>
        </p:blipFill>
        <p:spPr>
          <a:xfrm>
            <a:off x="0" y="4382140"/>
            <a:ext cx="12201301" cy="24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35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5D0B90C3-A550-6F47-CA95-9A6856F5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157861"/>
            <a:ext cx="11253216" cy="915035"/>
          </a:xfrm>
        </p:spPr>
        <p:txBody>
          <a:bodyPr anchor="ctr">
            <a:normAutofit fontScale="90000"/>
          </a:bodyPr>
          <a:lstStyle/>
          <a:p>
            <a:r>
              <a:rPr lang="en-US" sz="3400" dirty="0"/>
              <a:t>Positive impact sustainable mineral extraction – Langford Q</a:t>
            </a:r>
            <a:endParaRPr lang="en-US" dirty="0"/>
          </a:p>
        </p:txBody>
      </p:sp>
      <p:pic>
        <p:nvPicPr>
          <p:cNvPr id="3074" name="Picture 2" descr="A aerial view of a marshy area&#10;&#10;Description automatically generated">
            <a:extLst>
              <a:ext uri="{FF2B5EF4-FFF2-40B4-BE49-F238E27FC236}">
                <a16:creationId xmlns:a16="http://schemas.microsoft.com/office/drawing/2014/main" id="{E12B38D3-05F6-713E-09BC-748D843D8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r="7822"/>
          <a:stretch>
            <a:fillRect/>
          </a:stretch>
        </p:blipFill>
        <p:spPr bwMode="auto">
          <a:xfrm>
            <a:off x="469392" y="1200912"/>
            <a:ext cx="5550408" cy="49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 Placeholder 3">
            <a:extLst>
              <a:ext uri="{FF2B5EF4-FFF2-40B4-BE49-F238E27FC236}">
                <a16:creationId xmlns:a16="http://schemas.microsoft.com/office/drawing/2014/main" id="{A1A54CB7-2918-70AA-0679-76D54FDC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48543"/>
            <a:ext cx="5550408" cy="3793119"/>
          </a:xfrm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Langford – Winner of the Cooper-Heyman cup for ‘Best Restoration 2025’ at the 2025 Mineral Products Association Awards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since 1989 providing sand and gravel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Tarmac and RSPB Partnership, gifted to the RSPB.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term vision – Identifying the landscape ecology along the river Trent and local nature recovery strategies; benefits to Tarmac and the long-term ongoing partnership; creating an award-winning site.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Species to guide a scheme</a:t>
            </a:r>
          </a:p>
          <a:p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E03876-CF62-8A37-E0CB-AD7A9D13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9072" y="6417310"/>
            <a:ext cx="122834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7CC8AB2-EDD8-8B47-A472-66E08A66F88B}" type="datetime1">
              <a:rPr lang="en-GB" smtClean="0"/>
              <a:pPr>
                <a:spcAft>
                  <a:spcPts val="600"/>
                </a:spcAft>
              </a:pPr>
              <a:t>04/07/2025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E063D9-B50F-C091-92A5-9DB463BA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288" y="6417310"/>
            <a:ext cx="66751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7A71D2-E4C3-934F-AE2B-72AA9473B4BF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255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C5AA5D-9AD6-6748-466C-36C91E045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220" y="1093279"/>
            <a:ext cx="5429183" cy="823912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7A60AC8-B4FA-0864-2485-B9673E910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"/>
          <a:stretch>
            <a:fillRect/>
          </a:stretch>
        </p:blipFill>
        <p:spPr bwMode="auto">
          <a:xfrm>
            <a:off x="6096000" y="1982311"/>
            <a:ext cx="5429183" cy="40865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AB1B063-4300-336C-D392-FF37F5BB5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5040" y="1093279"/>
            <a:ext cx="5455920" cy="823912"/>
          </a:xfrm>
        </p:spPr>
        <p:txBody>
          <a:bodyPr/>
          <a:lstStyle/>
          <a:p>
            <a:r>
              <a:rPr lang="en-US" dirty="0"/>
              <a:t>After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B9F64B8-54C6-D7AF-671B-C6F2C98C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/>
          <a:stretch>
            <a:fillRect/>
          </a:stretch>
        </p:blipFill>
        <p:spPr bwMode="auto">
          <a:xfrm>
            <a:off x="486220" y="1982311"/>
            <a:ext cx="5455920" cy="408654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1DA68-5580-D232-3EA6-09C46D95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9072" y="6417310"/>
            <a:ext cx="122834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7CC8AB2-EDD8-8B47-A472-66E08A66F88B}" type="datetime1">
              <a:rPr lang="en-GB" smtClean="0"/>
              <a:pPr>
                <a:spcAft>
                  <a:spcPts val="600"/>
                </a:spcAft>
              </a:pPr>
              <a:t>04/07/2025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48788-8153-5006-E0F3-505689A3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288" y="6417310"/>
            <a:ext cx="66751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7A71D2-E4C3-934F-AE2B-72AA9473B4BF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C1378-8D00-8F22-0FA7-8E7BFE346AA1}"/>
              </a:ext>
            </a:extLst>
          </p:cNvPr>
          <p:cNvSpPr txBox="1"/>
          <p:nvPr/>
        </p:nvSpPr>
        <p:spPr>
          <a:xfrm>
            <a:off x="486220" y="1093279"/>
            <a:ext cx="697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Development over 20 years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4C3F6F-CB31-2D1F-E068-BCDB28EF25FD}"/>
              </a:ext>
            </a:extLst>
          </p:cNvPr>
          <p:cNvSpPr txBox="1">
            <a:spLocks/>
          </p:cNvSpPr>
          <p:nvPr/>
        </p:nvSpPr>
        <p:spPr>
          <a:xfrm>
            <a:off x="411298" y="-143129"/>
            <a:ext cx="11107012" cy="1776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/>
              <a:t>Positive impact sustainable mineral extraction – Langford 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3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B2F5-7E3C-CE6D-917C-450FFB91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2" y="157861"/>
            <a:ext cx="11253216" cy="915035"/>
          </a:xfrm>
        </p:spPr>
        <p:txBody>
          <a:bodyPr anchor="ctr">
            <a:normAutofit/>
          </a:bodyPr>
          <a:lstStyle/>
          <a:p>
            <a:r>
              <a:rPr lang="en-GB" dirty="0"/>
              <a:t>Challenges in Undertaking Quarry Restoration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9982E-533D-836C-A70B-9DEC6FB3E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392" y="2190541"/>
            <a:ext cx="5550408" cy="3114989"/>
          </a:xfrm>
        </p:spPr>
        <p:txBody>
          <a:bodyPr wrap="square">
            <a:normAutofit/>
          </a:bodyPr>
          <a:lstStyle/>
          <a:p>
            <a:r>
              <a:rPr lang="en-GB" dirty="0"/>
              <a:t>Right habitat right place, deliverability with consideration of BNG, biodiversity bank</a:t>
            </a:r>
          </a:p>
          <a:p>
            <a:r>
              <a:rPr lang="en-GB" dirty="0"/>
              <a:t>Designing schemes – embracing a ‘messy’ look in the nature rich areas and having flexibility in the scheme. </a:t>
            </a:r>
          </a:p>
          <a:p>
            <a:r>
              <a:rPr lang="en-GB" dirty="0"/>
              <a:t>Incentives for long term management of conservation habitats for Tarmac and landowners</a:t>
            </a:r>
          </a:p>
          <a:p>
            <a:r>
              <a:rPr lang="en-GB" dirty="0"/>
              <a:t>Aftercare – understanding of habitat quality and what can be realistically achieved in the aftercare period. </a:t>
            </a:r>
          </a:p>
          <a:p>
            <a:endParaRPr lang="en-GB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70F6EA7-34A6-120F-BE92-AD21CC2E3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r="13478" b="2"/>
          <a:stretch>
            <a:fillRect/>
          </a:stretch>
        </p:blipFill>
        <p:spPr bwMode="auto">
          <a:xfrm>
            <a:off x="6172200" y="1200912"/>
            <a:ext cx="5550408" cy="497605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3E65E6-EDE0-61B4-A8C1-5D351D785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9072" y="6417310"/>
            <a:ext cx="122834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1A9F10F-4996-304F-822C-F94B6E8ECB37}" type="datetime1">
              <a:rPr lang="en-GB" smtClean="0"/>
              <a:pPr>
                <a:spcAft>
                  <a:spcPts val="600"/>
                </a:spcAft>
              </a:pPr>
              <a:t>04/07/2025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472A5D-A45B-C589-06C1-74DA32D4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6288" y="6417310"/>
            <a:ext cx="66751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7A71D2-E4C3-934F-AE2B-72AA9473B4BF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13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8820-7145-D9D1-A147-822B0FAE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Developing Best Practice – Towards a more </a:t>
            </a:r>
            <a:r>
              <a:rPr lang="en-GB"/>
              <a:t>sustainable agricultural restoration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40B23-25DC-A4C0-4AB4-89ECB67C2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220" y="1229421"/>
            <a:ext cx="4656051" cy="395749"/>
          </a:xfrm>
        </p:spPr>
        <p:txBody>
          <a:bodyPr/>
          <a:lstStyle/>
          <a:p>
            <a:r>
              <a:rPr lang="en-GB" sz="1400" dirty="0"/>
              <a:t>Development with agriculture as the end land use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B8EB97-916B-4A6C-6568-CB506963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9F10F-4996-304F-822C-F94B6E8ECB37}" type="datetime1">
              <a:rPr lang="en-GB" smtClean="0"/>
              <a:t>04/07/2025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541B9F-7728-AB36-707A-6053463C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7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F7C124-8D83-4DA4-1B68-D2E98C2DB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659" y="1625170"/>
            <a:ext cx="5604385" cy="42032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914D80-D82F-1C03-E330-583D13D6AE9E}"/>
              </a:ext>
            </a:extLst>
          </p:cNvPr>
          <p:cNvSpPr txBox="1"/>
          <p:nvPr/>
        </p:nvSpPr>
        <p:spPr>
          <a:xfrm>
            <a:off x="1160647" y="2443830"/>
            <a:ext cx="330719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Becoming harder to deliver in flood plains due to increased risk of flooding</a:t>
            </a:r>
          </a:p>
          <a:p>
            <a:endParaRPr lang="en-GB" dirty="0"/>
          </a:p>
          <a:p>
            <a:r>
              <a:rPr lang="en-GB" dirty="0"/>
              <a:t>Long term we are considering sustainable farming methods on our freehold and with our tenant farmers</a:t>
            </a:r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89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7C9B-C0C1-5C70-5800-3F194A21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Use of GIS Tools in Restoration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70F86-50B3-B002-9070-6DADD037D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2372-FF51-C34B-A7FC-A18363940DDF}" type="datetime1">
              <a:rPr lang="en-GB" smtClean="0"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DE07B-1FC8-0FEA-4D83-7EDD793E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8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B88949-369C-0876-5063-CB3D6FDAF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392" y="1200912"/>
            <a:ext cx="7208636" cy="4976051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/>
              <a:t>Restoration plans </a:t>
            </a:r>
            <a:r>
              <a:rPr lang="en-GB"/>
              <a:t>digitised</a:t>
            </a:r>
            <a:r>
              <a:rPr lang="en-US"/>
              <a:t> in GIS format.</a:t>
            </a:r>
            <a:endParaRPr lang="en-US">
              <a:cs typeface="Arial"/>
            </a:endParaRPr>
          </a:p>
          <a:p>
            <a:r>
              <a:rPr lang="en-US"/>
              <a:t>Integration into our LIS system:</a:t>
            </a:r>
          </a:p>
          <a:p>
            <a:r>
              <a:rPr lang="en-US">
                <a:cs typeface="Arial" panose="020B0604020202020204"/>
              </a:rPr>
              <a:t>Quick reference for areas and habitats for financial provisioning of restoration works </a:t>
            </a:r>
          </a:p>
          <a:p>
            <a:r>
              <a:rPr lang="en-US"/>
              <a:t>Accuracy – credibility, visibility, repeatability for corporate reporting</a:t>
            </a:r>
            <a:endParaRPr lang="en-US">
              <a:cs typeface="Arial"/>
            </a:endParaRPr>
          </a:p>
          <a:p>
            <a:r>
              <a:rPr lang="en-US">
                <a:cs typeface="Arial"/>
              </a:rPr>
              <a:t>Understanding our impact – Landscape scales – new sites in local and regional context, contrast: before and after. </a:t>
            </a: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lvl="1"/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20"/>
              </a:spcBef>
              <a:buNone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10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F3DC2A03-CA0E-E1E6-6911-AAC6EDEF53B4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89" y="3821873"/>
            <a:ext cx="2718317" cy="2037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FDFF6C-9E1E-36E2-A1A5-EB25288FC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142" y="1018608"/>
            <a:ext cx="2667226" cy="1889695"/>
          </a:xfrm>
          <a:prstGeom prst="rect">
            <a:avLst/>
          </a:prstGeom>
        </p:spPr>
      </p:pic>
      <p:sp>
        <p:nvSpPr>
          <p:cNvPr id="12" name="Google Shape;80;p13">
            <a:extLst>
              <a:ext uri="{FF2B5EF4-FFF2-40B4-BE49-F238E27FC236}">
                <a16:creationId xmlns:a16="http://schemas.microsoft.com/office/drawing/2014/main" id="{25AF0083-BA60-6492-118F-8DA767EDE92D}"/>
              </a:ext>
            </a:extLst>
          </p:cNvPr>
          <p:cNvSpPr/>
          <p:nvPr/>
        </p:nvSpPr>
        <p:spPr>
          <a:xfrm rot="7080000">
            <a:off x="10223015" y="3183184"/>
            <a:ext cx="407400" cy="200400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80;p13">
            <a:extLst>
              <a:ext uri="{FF2B5EF4-FFF2-40B4-BE49-F238E27FC236}">
                <a16:creationId xmlns:a16="http://schemas.microsoft.com/office/drawing/2014/main" id="{0E6C08CC-9B6F-5B3D-904F-B9D9DD84D5AC}"/>
              </a:ext>
            </a:extLst>
          </p:cNvPr>
          <p:cNvSpPr/>
          <p:nvPr/>
        </p:nvSpPr>
        <p:spPr>
          <a:xfrm rot="10800000">
            <a:off x="6303268" y="4742009"/>
            <a:ext cx="407400" cy="200400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map of a river&#10;&#10;AI-generated content may be incorrect.">
            <a:extLst>
              <a:ext uri="{FF2B5EF4-FFF2-40B4-BE49-F238E27FC236}">
                <a16:creationId xmlns:a16="http://schemas.microsoft.com/office/drawing/2014/main" id="{648341A9-3DBE-97A5-C831-D38141AFB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037" y="3689174"/>
            <a:ext cx="244792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62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77617-D520-B5E1-3E84-C0FBE84A8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926E-4B30-27FB-994B-5771379C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Arial"/>
              </a:rPr>
              <a:t>Development going forward: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5F1EA-E1D1-398F-6C0D-19B4B3A5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2372-FF51-C34B-A7FC-A18363940DDF}" type="datetime1">
              <a:rPr lang="en-GB" smtClean="0"/>
              <a:t>04/07/2025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8C43C-2122-A3B1-7B58-9220B49F7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71D2-E4C3-934F-AE2B-72AA9473B4BF}" type="slidenum">
              <a:rPr lang="en-GB" smtClean="0"/>
              <a:t>9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C91C6E-1729-7F05-1AC2-69FAD207B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392" y="956497"/>
            <a:ext cx="7208636" cy="4976051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endParaRPr lang="en-US">
              <a:cs typeface="Arial"/>
            </a:endParaRPr>
          </a:p>
          <a:p>
            <a:r>
              <a:rPr lang="en-US" dirty="0">
                <a:cs typeface="Arial"/>
              </a:rPr>
              <a:t>Automation of environmental reporting </a:t>
            </a:r>
          </a:p>
          <a:p>
            <a:pPr marL="0" indent="0">
              <a:buNone/>
            </a:pPr>
            <a:r>
              <a:rPr lang="en-US" dirty="0">
                <a:cs typeface="Arial"/>
              </a:rPr>
              <a:t>         – ESG, Internal and External Communication. </a:t>
            </a:r>
          </a:p>
          <a:p>
            <a:r>
              <a:rPr lang="en-US" dirty="0"/>
              <a:t>Informed decisions: 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cs typeface="Arial"/>
              </a:rPr>
              <a:t>Developoment of Strategies</a:t>
            </a:r>
          </a:p>
          <a:p>
            <a:pPr marL="457200" lvl="1" indent="0">
              <a:buNone/>
            </a:pPr>
            <a:r>
              <a:rPr lang="en-US" dirty="0">
                <a:cs typeface="Arial"/>
              </a:rPr>
              <a:t>    Understanding our portfolio to inform:</a:t>
            </a:r>
          </a:p>
          <a:p>
            <a:pPr lvl="2">
              <a:buFont typeface="Calibri" panose="020B0604020202020204" pitchFamily="34" charset="0"/>
              <a:buChar char="-"/>
            </a:pPr>
            <a:r>
              <a:rPr lang="en-US" dirty="0">
                <a:cs typeface="Arial"/>
              </a:rPr>
              <a:t>Sustainable land stewardship strategies e.g. Farming, </a:t>
            </a:r>
          </a:p>
          <a:p>
            <a:pPr lvl="2">
              <a:buFont typeface="Calibri" panose="020B0604020202020204" pitchFamily="34" charset="0"/>
              <a:buChar char="-"/>
            </a:pPr>
            <a:r>
              <a:rPr lang="en-US" dirty="0">
                <a:cs typeface="Arial"/>
              </a:rPr>
              <a:t>BNG strategy</a:t>
            </a:r>
          </a:p>
          <a:p>
            <a:pPr marL="457200" lvl="1" indent="0">
              <a:buNone/>
            </a:pPr>
            <a:endParaRPr lang="en-US" dirty="0">
              <a:cs typeface="Arial"/>
            </a:endParaRPr>
          </a:p>
          <a:p>
            <a:endParaRPr lang="en-US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20"/>
              </a:spcBef>
              <a:buNone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5C6015-38E6-61FE-498D-7CC43A66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331" y="1077628"/>
            <a:ext cx="4159598" cy="1991272"/>
          </a:xfrm>
          <a:prstGeom prst="rect">
            <a:avLst/>
          </a:prstGeom>
        </p:spPr>
      </p:pic>
      <p:pic>
        <p:nvPicPr>
          <p:cNvPr id="3" name="Picture 2" descr="A tractor harvesting a wheat field&#10;&#10;Description automatically generated">
            <a:extLst>
              <a:ext uri="{FF2B5EF4-FFF2-40B4-BE49-F238E27FC236}">
                <a16:creationId xmlns:a16="http://schemas.microsoft.com/office/drawing/2014/main" id="{4D734EEF-72F8-4294-0302-4A7940405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178" y="3829253"/>
            <a:ext cx="3723782" cy="2081888"/>
          </a:xfrm>
          <a:prstGeom prst="rect">
            <a:avLst/>
          </a:prstGeom>
        </p:spPr>
      </p:pic>
      <p:pic>
        <p:nvPicPr>
          <p:cNvPr id="7" name="Picture 6" descr="A field of flowers and trees&#10;&#10;Description automatically generated">
            <a:extLst>
              <a:ext uri="{FF2B5EF4-FFF2-40B4-BE49-F238E27FC236}">
                <a16:creationId xmlns:a16="http://schemas.microsoft.com/office/drawing/2014/main" id="{20A85A1E-557E-6B6E-E2D2-64B5C6CF9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487" y="3824256"/>
            <a:ext cx="4068168" cy="2112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0A66B1-B351-A801-2FF9-ECCCE33D9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033" y="7386907"/>
            <a:ext cx="4101142" cy="20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78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OW Tarmac">
      <a:dk1>
        <a:srgbClr val="000000"/>
      </a:dk1>
      <a:lt1>
        <a:srgbClr val="FFFFFF"/>
      </a:lt1>
      <a:dk2>
        <a:srgbClr val="1F2D4D"/>
      </a:dk2>
      <a:lt2>
        <a:srgbClr val="E7E6E6"/>
      </a:lt2>
      <a:accent1>
        <a:srgbClr val="307BBF"/>
      </a:accent1>
      <a:accent2>
        <a:srgbClr val="ED7D31"/>
      </a:accent2>
      <a:accent3>
        <a:srgbClr val="C6D138"/>
      </a:accent3>
      <a:accent4>
        <a:srgbClr val="767776"/>
      </a:accent4>
      <a:accent5>
        <a:srgbClr val="1F4995"/>
      </a:accent5>
      <a:accent6>
        <a:srgbClr val="1F2D4D"/>
      </a:accent6>
      <a:hlink>
        <a:srgbClr val="DB7921"/>
      </a:hlink>
      <a:folHlink>
        <a:srgbClr val="76767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202a4c-ed50-4913-9111-acbdc80b25dd" xsi:nil="true"/>
    <lcf76f155ced4ddcb4097134ff3c332f xmlns="7727d7b4-ba9b-4843-9dbb-43a4ff59bf9e">
      <Terms xmlns="http://schemas.microsoft.com/office/infopath/2007/PartnerControls"/>
    </lcf76f155ced4ddcb4097134ff3c332f>
    <_Flow_SignoffStatus xmlns="7727d7b4-ba9b-4843-9dbb-43a4ff59bf9e" xsi:nil="true"/>
    <Doc_x0020_Type xmlns="7727d7b4-ba9b-4843-9dbb-43a4ff59bf9e" xsi:nil="true"/>
    <SharedWithUsers xmlns="63202a4c-ed50-4913-9111-acbdc80b25dd">
      <UserInfo>
        <DisplayName>Charlton, Michael</DisplayName>
        <AccountId>72</AccountId>
        <AccountType/>
      </UserInfo>
      <UserInfo>
        <DisplayName>Oldroyd, Jenny</DisplayName>
        <AccountId>19406</AccountId>
        <AccountType/>
      </UserInfo>
      <UserInfo>
        <DisplayName>Rhodes, James</DisplayName>
        <AccountId>5133</AccountId>
        <AccountType/>
      </UserInfo>
      <UserInfo>
        <DisplayName>Moranmontero, Enrique</DisplayName>
        <AccountId>108</AccountId>
        <AccountType/>
      </UserInfo>
      <UserInfo>
        <DisplayName>Wykes, Stuart</DisplayName>
        <AccountId>31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am Document" ma:contentTypeID="0x010100FB1B327D2987B64198AC735AD3AAF04F00AF8C82505426A342B7CADCA77157FA58" ma:contentTypeVersion="26" ma:contentTypeDescription="" ma:contentTypeScope="" ma:versionID="f5ee416ce1370e751dc71c6f2f70842e">
  <xsd:schema xmlns:xsd="http://www.w3.org/2001/XMLSchema" xmlns:xs="http://www.w3.org/2001/XMLSchema" xmlns:p="http://schemas.microsoft.com/office/2006/metadata/properties" xmlns:ns2="7727d7b4-ba9b-4843-9dbb-43a4ff59bf9e" xmlns:ns3="63202a4c-ed50-4913-9111-acbdc80b25dd" targetNamespace="http://schemas.microsoft.com/office/2006/metadata/properties" ma:root="true" ma:fieldsID="0b11fcd7182b13eb904402d8d32a5e10" ns2:_="" ns3:_="">
    <xsd:import namespace="7727d7b4-ba9b-4843-9dbb-43a4ff59bf9e"/>
    <xsd:import namespace="63202a4c-ed50-4913-9111-acbdc80b2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_Flow_SignoffStatus" minOccurs="0"/>
                <xsd:element ref="ns2:Doc_x0020_Typ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7d7b4-ba9b-4843-9dbb-43a4ff59bf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Doc_x0020_Type" ma:index="19" nillable="true" ma:displayName="Doc Type" ma:description="Specify the type of document" ma:format="Dropdown" ma:internalName="Doc_x0020_Type">
      <xsd:simpleType>
        <xsd:restriction base="dms:Choice">
          <xsd:enumeration value="Training"/>
          <xsd:enumeration value="Other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6862f0c-d964-4a1e-b73c-1ea1c71740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202a4c-ed50-4913-9111-acbdc80b2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0875737-553a-4c0f-8719-00493058ee13}" ma:internalName="TaxCatchAll" ma:showField="CatchAllData" ma:web="63202a4c-ed50-4913-9111-acbdc80b25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B44692-038C-4159-9C38-5D95BD60A362}">
  <ds:schemaRefs>
    <ds:schemaRef ds:uri="33a0d842-f235-48eb-8ca6-a7a85d526fea"/>
    <ds:schemaRef ds:uri="62592b12-04ed-4c57-bedc-67d6500bcabf"/>
    <ds:schemaRef ds:uri="63202a4c-ed50-4913-9111-acbdc80b25dd"/>
    <ds:schemaRef ds:uri="7727d7b4-ba9b-4843-9dbb-43a4ff59bf9e"/>
    <ds:schemaRef ds:uri="84173039-e53b-467b-a83d-bbff718671c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385C0C9-76D1-48EE-923A-C650F93565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4CAA0C-8BE6-4038-8368-10580F061BEC}">
  <ds:schemaRefs>
    <ds:schemaRef ds:uri="63202a4c-ed50-4913-9111-acbdc80b25dd"/>
    <ds:schemaRef ds:uri="7727d7b4-ba9b-4843-9dbb-43a4ff59bf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499</Words>
  <Application>Microsoft Office PowerPoint</Application>
  <PresentationFormat>Widescreen</PresentationFormat>
  <Paragraphs>94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1_Office Theme</vt:lpstr>
      <vt:lpstr>The Restoration Game</vt:lpstr>
      <vt:lpstr>Agenda</vt:lpstr>
      <vt:lpstr>Tarmac's approach to quarry restoration</vt:lpstr>
      <vt:lpstr>Positive impact sustainable mineral extraction – Langford Q</vt:lpstr>
      <vt:lpstr>PowerPoint Presentation</vt:lpstr>
      <vt:lpstr>Challenges in Undertaking Quarry Restoration</vt:lpstr>
      <vt:lpstr>Developing Best Practice – Towards a more sustainable agricultural restoration</vt:lpstr>
      <vt:lpstr>Use of GIS Tools in Restoration</vt:lpstr>
      <vt:lpstr>Development going forward:</vt:lpstr>
      <vt:lpstr>Development going forward...: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Sara Venables</dc:creator>
  <cp:keywords/>
  <dc:description/>
  <cp:lastModifiedBy>Rakshika Roy</cp:lastModifiedBy>
  <cp:revision>220</cp:revision>
  <dcterms:created xsi:type="dcterms:W3CDTF">2018-09-05T09:54:54Z</dcterms:created>
  <dcterms:modified xsi:type="dcterms:W3CDTF">2025-07-04T09:11:18Z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0x010100FB1B327D2987B64198AC735AD3AAF04F00AF8C82505426A342B7CADCA77157FA58</vt:lpwstr>
  </property>
  <property fmtid="{D5CDD505-2E9C-101B-9397-08002B2CF9AE}" pid="3" name="Region">
    <vt:lpwstr/>
  </property>
  <property fmtid="{D5CDD505-2E9C-101B-9397-08002B2CF9AE}" pid="4" name="Domain">
    <vt:lpwstr/>
  </property>
  <property fmtid="{D5CDD505-2E9C-101B-9397-08002B2CF9AE}" pid="5" name="CRHCategory">
    <vt:lpwstr/>
  </property>
  <property fmtid="{D5CDD505-2E9C-101B-9397-08002B2CF9AE}" pid="6" name="Languages">
    <vt:lpwstr/>
  </property>
  <property fmtid="{D5CDD505-2E9C-101B-9397-08002B2CF9AE}" pid="7" name="CRHKeywords">
    <vt:lpwstr/>
  </property>
  <property fmtid="{D5CDD505-2E9C-101B-9397-08002B2CF9AE}" pid="8" name="MediaServiceImageTags">
    <vt:lpwstr/>
  </property>
</Properties>
</file>