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4"/>
  </p:notesMasterIdLst>
  <p:sldIdLst>
    <p:sldId id="256" r:id="rId5"/>
    <p:sldId id="328" r:id="rId6"/>
    <p:sldId id="336" r:id="rId7"/>
    <p:sldId id="335" r:id="rId8"/>
    <p:sldId id="327" r:id="rId9"/>
    <p:sldId id="337" r:id="rId10"/>
    <p:sldId id="334" r:id="rId11"/>
    <p:sldId id="338" r:id="rId12"/>
    <p:sldId id="339" r:id="rId13"/>
  </p:sldIdLst>
  <p:sldSz cx="9144000" cy="5143500" type="screen16x9"/>
  <p:notesSz cx="6808788" cy="99409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AES" cryptAlgorithmClass="hash" cryptAlgorithmType="typeAny" cryptAlgorithmSid="14" spinCount="100000" saltData="mxSbNw7uFtR3L9UrvxrfEQ==" hashData="aOya2AJywve2wvTcEGqMWnAaGrs+vpeT/MXKraqB7wczPXHsqIa3ftBfucXWGNpXNrIvy3B+9o1/V8lKWhlAe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57FA49-B8F7-47A9-825A-A0F64B927E76}" v="1" dt="2025-06-09T09:26:25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>
      <p:cViewPr varScale="1">
        <p:scale>
          <a:sx n="43" d="100"/>
          <a:sy n="43" d="100"/>
        </p:scale>
        <p:origin x="11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55588" y="638175"/>
            <a:ext cx="5665787" cy="318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17681" y="4038362"/>
            <a:ext cx="4941447" cy="3825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01" tIns="83901" rIns="83901" bIns="83901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5588" y="638175"/>
            <a:ext cx="5665787" cy="318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17681" y="4038362"/>
            <a:ext cx="4941447" cy="3825817"/>
          </a:xfrm>
          <a:prstGeom prst="rect">
            <a:avLst/>
          </a:prstGeom>
        </p:spPr>
        <p:txBody>
          <a:bodyPr spcFirstLastPara="1" wrap="square" lIns="83901" tIns="83901" rIns="83901" bIns="83901" anchor="t" anchorCtr="0">
            <a:noAutofit/>
          </a:bodyPr>
          <a:lstStyle/>
          <a:p>
            <a:pPr marL="0" indent="0">
              <a:buNone/>
            </a:pP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t="9" b="9"/>
          <a:stretch/>
        </p:blipFill>
        <p:spPr>
          <a:xfrm>
            <a:off x="0" y="850"/>
            <a:ext cx="9144003" cy="514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6" y="2190070"/>
            <a:ext cx="8520600" cy="763500"/>
          </a:xfrm>
          <a:prstGeom prst="rect">
            <a:avLst/>
          </a:prstGeom>
        </p:spPr>
        <p:txBody>
          <a:bodyPr spcFirstLastPara="1" wrap="square" lIns="85450" tIns="85450" rIns="85450" bIns="854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None/>
              <a:defRPr sz="49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None/>
              <a:defRPr sz="49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None/>
              <a:defRPr sz="49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None/>
              <a:defRPr sz="49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None/>
              <a:defRPr sz="49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None/>
              <a:defRPr sz="49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None/>
              <a:defRPr sz="49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None/>
              <a:defRPr sz="4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3041498"/>
            <a:ext cx="8520600" cy="792600"/>
          </a:xfrm>
          <a:prstGeom prst="rect">
            <a:avLst/>
          </a:prstGeom>
        </p:spPr>
        <p:txBody>
          <a:bodyPr spcFirstLastPara="1" wrap="square" lIns="85450" tIns="85450" rIns="85450" bIns="854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400" cy="3936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400" cy="3936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5450" tIns="85450" rIns="85450" bIns="854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5450" tIns="85450" rIns="85450" bIns="8545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11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11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11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11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11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11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11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1150"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3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400" cy="3936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85450" tIns="85450" rIns="85450" bIns="854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85450" tIns="85450" rIns="85450" bIns="8545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1500"/>
              </a:spcBef>
              <a:spcAft>
                <a:spcPts val="15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400" cy="3936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400" cy="3936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5450" tIns="85450" rIns="85450" bIns="85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85450" tIns="85450" rIns="85450" bIns="854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85450" tIns="85450" rIns="85450" bIns="854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1500"/>
              </a:spcBef>
              <a:spcAft>
                <a:spcPts val="15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400" cy="3936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075045"/>
            <a:ext cx="5998800" cy="6051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400" cy="3936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85450" tIns="85450" rIns="85450" bIns="854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85450" tIns="85450" rIns="85450" bIns="85450" anchor="t" anchorCtr="0">
            <a:noAutofit/>
          </a:bodyPr>
          <a:lstStyle>
            <a:lvl1pPr marL="457200" lvl="0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 algn="ctr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ctr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ctr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ctr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ctr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ctr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ctr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ctr">
              <a:spcBef>
                <a:spcPts val="1500"/>
              </a:spcBef>
              <a:spcAft>
                <a:spcPts val="15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400" cy="3936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400" cy="3936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50" tIns="85450" rIns="85450" bIns="854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50" tIns="85450" rIns="85450" bIns="85450" anchor="t" anchorCtr="0">
            <a:noAutofit/>
          </a:bodyPr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50" tIns="85450" rIns="85450" bIns="85450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83143" y="1332668"/>
            <a:ext cx="8685086" cy="3319161"/>
          </a:xfrm>
          <a:prstGeom prst="rect">
            <a:avLst/>
          </a:prstGeom>
        </p:spPr>
        <p:txBody>
          <a:bodyPr spcFirstLastPara="1" wrap="square" lIns="85450" tIns="85450" rIns="85450" bIns="85450" anchor="t" anchorCtr="0">
            <a:noAutofit/>
          </a:bodyPr>
          <a:lstStyle/>
          <a:p>
            <a:r>
              <a:rPr lang="en-GB" sz="3200" dirty="0"/>
              <a:t>Planning Reform </a:t>
            </a:r>
            <a:br>
              <a:rPr lang="en-GB" sz="3200" dirty="0"/>
            </a:br>
            <a:r>
              <a:rPr lang="en-GB" sz="3200" dirty="0"/>
              <a:t>Weight for Minerals?</a:t>
            </a:r>
            <a:br>
              <a:rPr lang="en-GB" sz="3200" dirty="0"/>
            </a:br>
            <a:r>
              <a:rPr lang="en-GB" sz="2800" dirty="0"/>
              <a:t>…view from NE MPA</a:t>
            </a:r>
            <a:r>
              <a:rPr lang="en-GB" dirty="0"/>
              <a:t> </a:t>
            </a:r>
          </a:p>
          <a:p>
            <a:r>
              <a:rPr lang="en-GB" sz="1400" dirty="0"/>
              <a:t>June 2025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Rob Murfin </a:t>
            </a:r>
            <a:br>
              <a:rPr lang="en-GB" sz="2800" dirty="0"/>
            </a:br>
            <a:r>
              <a:rPr lang="en-GB" sz="1800" dirty="0"/>
              <a:t>Director of Housing and Planning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7D81-CC4E-3ABF-DC58-B1BF76746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708F8-0846-96FF-D617-F9B141BEB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319365" y="1038141"/>
            <a:ext cx="8520600" cy="3416400"/>
          </a:xfrm>
        </p:spPr>
        <p:txBody>
          <a:bodyPr/>
          <a:lstStyle/>
          <a:p>
            <a:pPr marL="12065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17CFB-923C-85B8-1E72-CE0A9D237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" y="138822"/>
            <a:ext cx="2059161" cy="191079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43D596-24E4-7CF2-72AF-62C8A4EFA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521" y="993225"/>
            <a:ext cx="2918420" cy="16598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8A55F7-EDCF-04B5-FCFF-9849F3093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64" y="3633782"/>
            <a:ext cx="5608924" cy="13708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3CC5DC-97AC-29DB-E74E-A6D70A42B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9872" y="211147"/>
            <a:ext cx="2627223" cy="17749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D221BA-7BB7-520A-CBC1-2C126DCA5B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4945" y="3112217"/>
            <a:ext cx="2719055" cy="1801494"/>
          </a:xfrm>
          <a:prstGeom prst="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773946-E28E-B4F2-DBB4-D2EE9FFB69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508" y="1120210"/>
            <a:ext cx="3497893" cy="20077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A129ACF-907B-2305-2810-3451E1A8C9FA}"/>
              </a:ext>
            </a:extLst>
          </p:cNvPr>
          <p:cNvSpPr/>
          <p:nvPr/>
        </p:nvSpPr>
        <p:spPr>
          <a:xfrm>
            <a:off x="3448050" y="2274666"/>
            <a:ext cx="2040548" cy="11747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549 dpa &gt;&gt;&gt; 1,649 dpa</a:t>
            </a:r>
          </a:p>
        </p:txBody>
      </p:sp>
    </p:spTree>
    <p:extLst>
      <p:ext uri="{BB962C8B-B14F-4D97-AF65-F5344CB8AC3E}">
        <p14:creationId xmlns:p14="http://schemas.microsoft.com/office/powerpoint/2010/main" val="4249972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AF502-1443-E132-9001-7B55B2D8A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EA67F-D66D-F746-8FE7-81DC1634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28066-57E0-8EA2-C2F7-2512C15F1E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78129B6-4FF9-5D76-A46E-247AFF7092BF}"/>
              </a:ext>
            </a:extLst>
          </p:cNvPr>
          <p:cNvSpPr/>
          <p:nvPr/>
        </p:nvSpPr>
        <p:spPr>
          <a:xfrm>
            <a:off x="397303" y="644077"/>
            <a:ext cx="2833352" cy="27216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Local Housing “Need” Target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B0834D-F1B8-BF56-B409-9F9F3ABEC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265" y="772858"/>
            <a:ext cx="4048704" cy="2464084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D998E3A5-A130-B556-6505-21EB306DDD3E}"/>
              </a:ext>
            </a:extLst>
          </p:cNvPr>
          <p:cNvSpPr/>
          <p:nvPr/>
        </p:nvSpPr>
        <p:spPr>
          <a:xfrm>
            <a:off x="3628571" y="1879600"/>
            <a:ext cx="732972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C686B8B4-9523-F675-ED65-DCA6FC8D261B}"/>
              </a:ext>
            </a:extLst>
          </p:cNvPr>
          <p:cNvSpPr/>
          <p:nvPr/>
        </p:nvSpPr>
        <p:spPr>
          <a:xfrm>
            <a:off x="2054180" y="3497943"/>
            <a:ext cx="4970734" cy="872699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Errrrr</a:t>
            </a:r>
            <a:r>
              <a:rPr lang="en-GB" dirty="0"/>
              <a:t>… requires more elements in wider supply chain? </a:t>
            </a:r>
          </a:p>
        </p:txBody>
      </p:sp>
    </p:spTree>
    <p:extLst>
      <p:ext uri="{BB962C8B-B14F-4D97-AF65-F5344CB8AC3E}">
        <p14:creationId xmlns:p14="http://schemas.microsoft.com/office/powerpoint/2010/main" val="152793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19F5B-8F89-7AAE-59AD-6B2D68DB3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1A808-77B0-48DE-10B4-BE3EC7CDB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DEE4A6E-4EAC-6F80-25C5-933DEA1F0AA0}"/>
              </a:ext>
            </a:extLst>
          </p:cNvPr>
          <p:cNvSpPr/>
          <p:nvPr/>
        </p:nvSpPr>
        <p:spPr>
          <a:xfrm>
            <a:off x="53254" y="100450"/>
            <a:ext cx="2385914" cy="224414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Local Housing Need Target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711F6D-90BA-93BF-017F-05AA851C26F3}"/>
              </a:ext>
            </a:extLst>
          </p:cNvPr>
          <p:cNvSpPr/>
          <p:nvPr/>
        </p:nvSpPr>
        <p:spPr>
          <a:xfrm>
            <a:off x="3240486" y="128167"/>
            <a:ext cx="1706885" cy="1480509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Affordable Housing Need</a:t>
            </a:r>
          </a:p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91EBDC-C444-F009-DD26-7196ED2FE405}"/>
              </a:ext>
            </a:extLst>
          </p:cNvPr>
          <p:cNvSpPr/>
          <p:nvPr/>
        </p:nvSpPr>
        <p:spPr>
          <a:xfrm>
            <a:off x="5202630" y="184170"/>
            <a:ext cx="1855199" cy="131621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Demographic Need</a:t>
            </a:r>
          </a:p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528C1D-DFF3-1AD3-F89F-215A0F8DB4DD}"/>
              </a:ext>
            </a:extLst>
          </p:cNvPr>
          <p:cNvSpPr/>
          <p:nvPr/>
        </p:nvSpPr>
        <p:spPr>
          <a:xfrm>
            <a:off x="-743865" y="2667910"/>
            <a:ext cx="4702075" cy="392803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Specialist Housing Need</a:t>
            </a:r>
          </a:p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A457C8-322B-5BE9-7B1F-740DCCFC9915}"/>
              </a:ext>
            </a:extLst>
          </p:cNvPr>
          <p:cNvSpPr/>
          <p:nvPr/>
        </p:nvSpPr>
        <p:spPr>
          <a:xfrm>
            <a:off x="7150259" y="227516"/>
            <a:ext cx="1625313" cy="1381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Economic Need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D3BFBB-79AD-5D3B-6B9B-63BAA42D05BA}"/>
              </a:ext>
            </a:extLst>
          </p:cNvPr>
          <p:cNvSpPr/>
          <p:nvPr/>
        </p:nvSpPr>
        <p:spPr>
          <a:xfrm>
            <a:off x="5577979" y="1646538"/>
            <a:ext cx="1773807" cy="1548454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Non-Additionality Need/retrofit </a:t>
            </a:r>
          </a:p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2805F1-814C-E9D5-7CEE-02586B282A72}"/>
              </a:ext>
            </a:extLst>
          </p:cNvPr>
          <p:cNvSpPr/>
          <p:nvPr/>
        </p:nvSpPr>
        <p:spPr>
          <a:xfrm>
            <a:off x="3710821" y="1714483"/>
            <a:ext cx="1706885" cy="148050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Rural need</a:t>
            </a:r>
          </a:p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DD2501-6FF4-D354-9307-BC85AC846CCA}"/>
              </a:ext>
            </a:extLst>
          </p:cNvPr>
          <p:cNvSpPr/>
          <p:nvPr/>
        </p:nvSpPr>
        <p:spPr>
          <a:xfrm>
            <a:off x="7623943" y="1738077"/>
            <a:ext cx="1625313" cy="1547591"/>
          </a:xfrm>
          <a:prstGeom prst="ellipse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Non-Hot-Spot Need</a:t>
            </a:r>
          </a:p>
          <a:p>
            <a:pPr algn="ctr"/>
            <a:endParaRPr lang="en-GB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8B47827-EFCC-88DA-5F37-1178BFA94F27}"/>
              </a:ext>
            </a:extLst>
          </p:cNvPr>
          <p:cNvSpPr/>
          <p:nvPr/>
        </p:nvSpPr>
        <p:spPr>
          <a:xfrm>
            <a:off x="2773342" y="1023074"/>
            <a:ext cx="254959" cy="2009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14536672-D038-8A0D-2C64-93C78F8052AD}"/>
              </a:ext>
            </a:extLst>
          </p:cNvPr>
          <p:cNvSpPr/>
          <p:nvPr/>
        </p:nvSpPr>
        <p:spPr>
          <a:xfrm>
            <a:off x="1299029" y="2402114"/>
            <a:ext cx="130628" cy="15998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A491117-A91B-CBED-4A2B-B87E291E1A8E}"/>
              </a:ext>
            </a:extLst>
          </p:cNvPr>
          <p:cNvSpPr/>
          <p:nvPr/>
        </p:nvSpPr>
        <p:spPr>
          <a:xfrm rot="2140730">
            <a:off x="2475482" y="2236905"/>
            <a:ext cx="1020274" cy="4871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777D2614-5D05-118A-DB98-BB1EF496B94D}"/>
              </a:ext>
            </a:extLst>
          </p:cNvPr>
          <p:cNvSpPr/>
          <p:nvPr/>
        </p:nvSpPr>
        <p:spPr>
          <a:xfrm>
            <a:off x="2543541" y="609192"/>
            <a:ext cx="567722" cy="38542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2E5427-7E74-22DC-403B-ED36E6644B71}"/>
              </a:ext>
            </a:extLst>
          </p:cNvPr>
          <p:cNvSpPr/>
          <p:nvPr/>
        </p:nvSpPr>
        <p:spPr>
          <a:xfrm>
            <a:off x="4571999" y="3435531"/>
            <a:ext cx="4339771" cy="22322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CONSEQUENTIAL IMMPLICATIONS OF GROWTH &amp; INFRASTRUCTURE </a:t>
            </a:r>
          </a:p>
        </p:txBody>
      </p:sp>
    </p:spTree>
    <p:extLst>
      <p:ext uri="{BB962C8B-B14F-4D97-AF65-F5344CB8AC3E}">
        <p14:creationId xmlns:p14="http://schemas.microsoft.com/office/powerpoint/2010/main" val="397055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7979C-3A5B-F261-3CF4-5E124147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402"/>
            <a:ext cx="8520600" cy="572700"/>
          </a:xfrm>
        </p:spPr>
        <p:txBody>
          <a:bodyPr/>
          <a:lstStyle/>
          <a:p>
            <a:r>
              <a:rPr lang="en-GB" dirty="0"/>
              <a:t>A Plan-led approach….?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C65C3-183E-01C1-9DD1-0CB1BC6EE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47345"/>
            <a:ext cx="5801932" cy="3518593"/>
          </a:xfrm>
        </p:spPr>
        <p:txBody>
          <a:bodyPr/>
          <a:lstStyle/>
          <a:p>
            <a:r>
              <a:rPr lang="en-US" dirty="0"/>
              <a:t>Minimum of 82% of LAs will have out-of-of date local plan by late 2025, but this was before new targets….could be 91%+</a:t>
            </a:r>
          </a:p>
          <a:p>
            <a:endParaRPr lang="en-US" dirty="0"/>
          </a:p>
          <a:p>
            <a:r>
              <a:rPr lang="en-US" dirty="0"/>
              <a:t>Therefore, Gov has introduced clear mechanisms for non plan-led growth… such as grey belt </a:t>
            </a:r>
          </a:p>
          <a:p>
            <a:endParaRPr lang="en-US" dirty="0"/>
          </a:p>
          <a:p>
            <a:r>
              <a:rPr lang="en-US" dirty="0"/>
              <a:t>Gov do not just see this just about a “message”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4AA91-084C-42D6-439F-5299BA091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921" y="262056"/>
            <a:ext cx="2631659" cy="351859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B39470-2314-8C15-3070-A656837FB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087" y="2384356"/>
            <a:ext cx="2008220" cy="203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3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3338F-F129-0343-24BC-2883149F0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3" y="161997"/>
            <a:ext cx="8520600" cy="572700"/>
          </a:xfrm>
        </p:spPr>
        <p:txBody>
          <a:bodyPr/>
          <a:lstStyle/>
          <a:p>
            <a:r>
              <a:rPr lang="en-GB" dirty="0"/>
              <a:t>Other issues to include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59756-5616-E437-0062-C9B905961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243" y="792716"/>
            <a:ext cx="6060071" cy="3257690"/>
          </a:xfrm>
        </p:spPr>
        <p:txBody>
          <a:bodyPr/>
          <a:lstStyle/>
          <a:p>
            <a:r>
              <a:rPr lang="en-GB" dirty="0"/>
              <a:t>Mixed housing economy required – </a:t>
            </a:r>
            <a:r>
              <a:rPr lang="en-GB" dirty="0" err="1"/>
              <a:t>inc</a:t>
            </a:r>
            <a:r>
              <a:rPr lang="en-GB" dirty="0"/>
              <a:t> “Faustian Pacts” = even higher targets…</a:t>
            </a:r>
          </a:p>
          <a:p>
            <a:r>
              <a:rPr lang="en-GB" dirty="0"/>
              <a:t>Renewables/infrastructure </a:t>
            </a:r>
          </a:p>
          <a:p>
            <a:r>
              <a:rPr lang="en-GB" dirty="0"/>
              <a:t>Economic development – large scale “on-shoring” and refit</a:t>
            </a:r>
          </a:p>
          <a:p>
            <a:r>
              <a:rPr lang="en-GB" dirty="0"/>
              <a:t>Greenbelt is no longer sacrosanct …fuelling speculation where “unmet need” (lots of appeal decisions)</a:t>
            </a:r>
          </a:p>
          <a:p>
            <a:r>
              <a:rPr lang="en-GB" sz="3200" b="1" dirty="0"/>
              <a:t>Scale of releases – Accretion vs Scale</a:t>
            </a:r>
          </a:p>
          <a:p>
            <a:pPr marL="12065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CA7F6C-3116-45A6-CB65-7730C35AE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212" y="361854"/>
            <a:ext cx="2507327" cy="13226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B91BCD-D5BF-23CA-5574-8D4AA4B5E0C5}"/>
              </a:ext>
            </a:extLst>
          </p:cNvPr>
          <p:cNvSpPr/>
          <p:nvPr/>
        </p:nvSpPr>
        <p:spPr>
          <a:xfrm>
            <a:off x="6531066" y="1884376"/>
            <a:ext cx="2293618" cy="9434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540,000 </a:t>
            </a:r>
            <a:r>
              <a:rPr lang="en-US" dirty="0" err="1">
                <a:solidFill>
                  <a:srgbClr val="212529"/>
                </a:solidFill>
                <a:latin typeface="Montserrat" panose="00000500000000000000" pitchFamily="2" charset="0"/>
              </a:rPr>
              <a:t>S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qM</a:t>
            </a:r>
            <a:r>
              <a:rPr lang="en-US" b="0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 along with “associated works and structures”</a:t>
            </a:r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F1BE7-5705-196D-8A1B-F02387EC6059}"/>
              </a:ext>
            </a:extLst>
          </p:cNvPr>
          <p:cNvSpPr/>
          <p:nvPr/>
        </p:nvSpPr>
        <p:spPr>
          <a:xfrm>
            <a:off x="6081486" y="3031621"/>
            <a:ext cx="2850053" cy="13226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 arguing for new railway lines and investment zones etc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013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8EE189-0CAD-9863-1D62-5BE6BE7D0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996" y="1532494"/>
            <a:ext cx="1486271" cy="14599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E5F6DE-BD05-FC15-A9DA-4F268D90B2AB}"/>
              </a:ext>
            </a:extLst>
          </p:cNvPr>
          <p:cNvSpPr/>
          <p:nvPr/>
        </p:nvSpPr>
        <p:spPr>
          <a:xfrm>
            <a:off x="192748" y="60795"/>
            <a:ext cx="7483060" cy="7054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But….  There always has been change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45BA8D-E8B0-509D-C7B7-EC00F0C2E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828" y="1049009"/>
            <a:ext cx="1455633" cy="11391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331E6-C00D-0BD3-62B4-76EC37383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88" y="1014160"/>
            <a:ext cx="1339359" cy="11319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DB3EDD-E2B4-D012-9DC8-82EE93F66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641" y="1733677"/>
            <a:ext cx="1234801" cy="12993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D2D73F-29B6-7998-E379-21DFCCC11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5866" y="1049009"/>
            <a:ext cx="1104965" cy="12289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3D7694-D6C0-15A9-E9D4-3ABEA2D92E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7847" y="1874887"/>
            <a:ext cx="1455633" cy="12032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F8C191F-59C2-7F55-15A3-4E0403CA6B46}"/>
              </a:ext>
            </a:extLst>
          </p:cNvPr>
          <p:cNvSpPr txBox="1"/>
          <p:nvPr/>
        </p:nvSpPr>
        <p:spPr>
          <a:xfrm>
            <a:off x="140788" y="3612787"/>
            <a:ext cx="88142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But all lured into special cases of “presumption against ” – on shore wind, OCCS…</a:t>
            </a:r>
          </a:p>
          <a:p>
            <a:r>
              <a:rPr lang="en-US" sz="1600" b="1" dirty="0"/>
              <a:t>Given Green Belt no longer sacrosanct, time to revisit some issues on minerals?</a:t>
            </a:r>
          </a:p>
        </p:txBody>
      </p:sp>
    </p:spTree>
    <p:extLst>
      <p:ext uri="{BB962C8B-B14F-4D97-AF65-F5344CB8AC3E}">
        <p14:creationId xmlns:p14="http://schemas.microsoft.com/office/powerpoint/2010/main" val="182769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5B696-B735-DA11-29D3-65CD202D7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2" y="82168"/>
            <a:ext cx="8520600" cy="572700"/>
          </a:xfrm>
        </p:spPr>
        <p:txBody>
          <a:bodyPr/>
          <a:lstStyle/>
          <a:p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Evolution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5D6CE-0E5A-FA27-0CCA-F42A8FBE9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472" y="769257"/>
            <a:ext cx="9064528" cy="359228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National/ regional guidelines 2009, partly informed by AM2005. only period to 2020.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LAAs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generally backward looking. We have moved away from this on regen..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Provision based on rolling average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historic sales data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“and other relevant local information”.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Comfort zone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Working with current system - need clear figures for each LA, with structure of strategic planning with bite to apportion figures to MPAs.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robust method for locally calculated provision to meet  “other relevant local information”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FB243-FC8C-C4F0-0597-CA4F3A7E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737C8-1EBE-87D3-E506-EEBF306CE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00" y="56646"/>
            <a:ext cx="8520600" cy="34164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 OR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engineer a system to plan for “least we can get away with”??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Would be more effective to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assume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need for aggregate minerals?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…NPPF - LPAs  should not require demonstration of overall need for renewable energy, instead give </a:t>
            </a:r>
            <a:r>
              <a:rPr lang="en-GB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significant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weight to the benefits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</a:t>
            </a:r>
            <a:r>
              <a:rPr lang="en-GB" sz="1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every major minerals app</a:t>
            </a:r>
            <a:r>
              <a:rPr lang="en-GB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found myself presenting coherent  economic and strategic arguments – lots of reports published, but where is “so what” ???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(and if you are honest, it needs to works both ways…)</a:t>
            </a:r>
            <a:endParaRPr lang="en-GB" dirty="0"/>
          </a:p>
          <a:p>
            <a:pPr marL="120650" indent="0">
              <a:buNone/>
            </a:pPr>
            <a:r>
              <a:rPr lang="en-GB" b="1" dirty="0"/>
              <a:t>AND</a:t>
            </a:r>
          </a:p>
          <a:p>
            <a:r>
              <a:rPr lang="en-GB"/>
              <a:t>Minerals strategy </a:t>
            </a:r>
            <a:r>
              <a:rPr lang="en-GB" dirty="0"/>
              <a:t>should be </a:t>
            </a:r>
            <a:r>
              <a:rPr lang="en-GB" b="1" dirty="0"/>
              <a:t>vision</a:t>
            </a:r>
            <a:r>
              <a:rPr lang="en-GB" dirty="0"/>
              <a:t>-led (to mirror economic development)   (4.5x)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56192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B610E12852F845B0F14FC663F1C296" ma:contentTypeVersion="27" ma:contentTypeDescription="Create a new document." ma:contentTypeScope="" ma:versionID="38419d60a7215c9be5e4a522de0f960e">
  <xsd:schema xmlns:xsd="http://www.w3.org/2001/XMLSchema" xmlns:xs="http://www.w3.org/2001/XMLSchema" xmlns:p="http://schemas.microsoft.com/office/2006/metadata/properties" xmlns:ns1="http://schemas.microsoft.com/sharepoint/v3" xmlns:ns2="918be825-097a-4c4e-8894-9a02a6d3441b" xmlns:ns3="5683c3d7-aa5c-4165-b9bd-83396eb85818" targetNamespace="http://schemas.microsoft.com/office/2006/metadata/properties" ma:root="true" ma:fieldsID="1ee1e4cee497ca4ede0dd5c6521a4882" ns1:_="" ns2:_="" ns3:_="">
    <xsd:import namespace="http://schemas.microsoft.com/sharepoint/v3"/>
    <xsd:import namespace="918be825-097a-4c4e-8894-9a02a6d3441b"/>
    <xsd:import namespace="5683c3d7-aa5c-4165-b9bd-83396eb8581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DateandTime" minOccurs="0"/>
                <xsd:element ref="ns3:MediaLengthInSeconds" minOccurs="0"/>
                <xsd:element ref="ns3:_Flow_SignoffStatu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Thumbnail" minOccurs="0"/>
                <xsd:element ref="ns3:thumb" minOccurs="0"/>
                <xsd:element ref="ns3:MediaServiceSearchProperties" minOccurs="0"/>
                <xsd:element ref="ns3:Staf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be825-097a-4c4e-8894-9a02a6d344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378c0cc-5eed-46af-ac17-02664962a352}" ma:internalName="TaxCatchAll" ma:showField="CatchAllData" ma:web="918be825-097a-4c4e-8894-9a02a6d344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3c3d7-aa5c-4165-b9bd-83396eb858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DateandTime" ma:index="22" nillable="true" ma:displayName="Date and Time" ma:format="DateOnly" ma:internalName="DateandTime">
      <xsd:simpleType>
        <xsd:restriction base="dms:DateTime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2d842b64-b1f6-4448-b00e-e644affff4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humbnail" ma:index="29" nillable="true" ma:displayName="Thumbnail" ma:format="Thumbnail" ma:internalName="Thumbnail">
      <xsd:simpleType>
        <xsd:restriction base="dms:Unknown"/>
      </xsd:simpleType>
    </xsd:element>
    <xsd:element name="thumb" ma:index="30" nillable="true" ma:displayName="thumb" ma:format="Thumbnail" ma:internalName="thumb">
      <xsd:simpleType>
        <xsd:restriction base="dms:Unknown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taff" ma:index="32" nillable="true" ma:displayName="Staff" ma:format="Dropdown" ma:list="UserInfo" ma:SharePointGroup="0" ma:internalName="Staff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Properties xmlns="http://schemas.microsoft.com/sharepoint/v3" xsi:nil="true"/>
    <SharedWithUsers xmlns="918be825-097a-4c4e-8894-9a02a6d3441b">
      <UserInfo>
        <DisplayName>Natasha Forster</DisplayName>
        <AccountId>111</AccountId>
        <AccountType/>
      </UserInfo>
      <UserInfo>
        <DisplayName>Heather Proudlock</DisplayName>
        <AccountId>24</AccountId>
        <AccountType/>
      </UserInfo>
      <UserInfo>
        <DisplayName>James Parry</DisplayName>
        <AccountId>31</AccountId>
        <AccountType/>
      </UserInfo>
      <UserInfo>
        <DisplayName>Kerry Pearson</DisplayName>
        <AccountId>180</AccountId>
        <AccountType/>
      </UserInfo>
      <UserInfo>
        <DisplayName>Ryan Pringle</DisplayName>
        <AccountId>246</AccountId>
        <AccountType/>
      </UserInfo>
      <UserInfo>
        <DisplayName>Gemma Steele</DisplayName>
        <AccountId>188</AccountId>
        <AccountType/>
      </UserInfo>
      <UserInfo>
        <DisplayName>Adam Prater</DisplayName>
        <AccountId>245</AccountId>
        <AccountType/>
      </UserInfo>
      <UserInfo>
        <DisplayName>Julie Tindall-Daley</DisplayName>
        <AccountId>197</AccountId>
        <AccountType/>
      </UserInfo>
      <UserInfo>
        <DisplayName>Rob Murfin</DisplayName>
        <AccountId>39</AccountId>
        <AccountType/>
      </UserInfo>
      <UserInfo>
        <DisplayName>Julie Gilmour</DisplayName>
        <AccountId>185</AccountId>
        <AccountType/>
      </UserInfo>
      <UserInfo>
        <DisplayName>Emma Whittle</DisplayName>
        <AccountId>112</AccountId>
        <AccountType/>
      </UserInfo>
      <UserInfo>
        <DisplayName>Tommy Rourke</DisplayName>
        <AccountId>114</AccountId>
        <AccountType/>
      </UserInfo>
      <UserInfo>
        <DisplayName>Joanne Purnell</DisplayName>
        <AccountId>44</AccountId>
        <AccountType/>
      </UserInfo>
      <UserInfo>
        <DisplayName>Pam Woodhouse</DisplayName>
        <AccountId>247</AccountId>
        <AccountType/>
      </UserInfo>
      <UserInfo>
        <DisplayName>Chris Wood</DisplayName>
        <AccountId>115</AccountId>
        <AccountType/>
      </UserInfo>
      <UserInfo>
        <DisplayName>Liam Hall</DisplayName>
        <AccountId>14</AccountId>
        <AccountType/>
      </UserInfo>
      <UserInfo>
        <DisplayName>Helen Paynter</DisplayName>
        <AccountId>13</AccountId>
        <AccountType/>
      </UserInfo>
      <UserInfo>
        <DisplayName>Felicity Blanks</DisplayName>
        <AccountId>110</AccountId>
        <AccountType/>
      </UserInfo>
      <UserInfo>
        <DisplayName>Tracy Peacock</DisplayName>
        <AccountId>52</AccountId>
        <AccountType/>
      </UserInfo>
      <UserInfo>
        <DisplayName>Chloe Scott</DisplayName>
        <AccountId>64</AccountId>
        <AccountType/>
      </UserInfo>
      <UserInfo>
        <DisplayName>Judith Laidler</DisplayName>
        <AccountId>118</AccountId>
        <AccountType/>
      </UserInfo>
      <UserInfo>
        <DisplayName>Andrea Knowles</DisplayName>
        <AccountId>18</AccountId>
        <AccountType/>
      </UserInfo>
      <UserInfo>
        <DisplayName>Luan Brierley</DisplayName>
        <AccountId>108</AccountId>
        <AccountType/>
      </UserInfo>
      <UserInfo>
        <DisplayName>gg_ncc_aodocs_admin</DisplayName>
        <AccountId>25</AccountId>
        <AccountType/>
      </UserInfo>
      <UserInfo>
        <DisplayName>Katherine Robbie</DisplayName>
        <AccountId>33</AccountId>
        <AccountType/>
      </UserInfo>
      <UserInfo>
        <DisplayName>Fiona Edgar</DisplayName>
        <AccountId>58</AccountId>
        <AccountType/>
      </UserInfo>
      <UserInfo>
        <DisplayName>technicalplanninggroup Members</DisplayName>
        <AccountId>1361</AccountId>
        <AccountType/>
      </UserInfo>
      <UserInfo>
        <DisplayName>Richard Harris</DisplayName>
        <AccountId>964</AccountId>
        <AccountType/>
      </UserInfo>
      <UserInfo>
        <DisplayName>Liberty Halliday</DisplayName>
        <AccountId>1053</AccountId>
        <AccountType/>
      </UserInfo>
      <UserInfo>
        <DisplayName>Ray Brodie</DisplayName>
        <AccountId>2407</AccountId>
        <AccountType/>
      </UserInfo>
      <UserInfo>
        <DisplayName>Sarah Gair</DisplayName>
        <AccountId>2408</AccountId>
        <AccountType/>
      </UserInfo>
      <UserInfo>
        <DisplayName>Jenny Hindmarsh</DisplayName>
        <AccountId>1260</AccountId>
        <AccountType/>
      </UserInfo>
      <UserInfo>
        <DisplayName>Angela Sadler</DisplayName>
        <AccountId>23153</AccountId>
        <AccountType/>
      </UserInfo>
      <UserInfo>
        <DisplayName>Danielle Dawson</DisplayName>
        <AccountId>6365</AccountId>
        <AccountType/>
      </UserInfo>
      <UserInfo>
        <DisplayName>Louise Deas</DisplayName>
        <AccountId>6364</AccountId>
        <AccountType/>
      </UserInfo>
      <UserInfo>
        <DisplayName>Lynsey Tully</DisplayName>
        <AccountId>6363</AccountId>
        <AccountType/>
      </UserInfo>
      <UserInfo>
        <DisplayName>Susan Villota</DisplayName>
        <AccountId>13901</AccountId>
        <AccountType/>
      </UserInfo>
      <UserInfo>
        <DisplayName>Ray Brodie</DisplayName>
        <AccountId>13793</AccountId>
        <AccountType/>
      </UserInfo>
      <UserInfo>
        <DisplayName>Elizabeth Sinnamon</DisplayName>
        <AccountId>70</AccountId>
        <AccountType/>
      </UserInfo>
      <UserInfo>
        <DisplayName>Zoe Charge</DisplayName>
        <AccountId>47</AccountId>
        <AccountType/>
      </UserInfo>
      <UserInfo>
        <DisplayName>Steven Robson</DisplayName>
        <AccountId>98</AccountId>
        <AccountType/>
      </UserInfo>
      <UserInfo>
        <DisplayName>David Feige</DisplayName>
        <AccountId>106</AccountId>
        <AccountType/>
      </UserInfo>
      <UserInfo>
        <DisplayName>Judith Murphy</DisplayName>
        <AccountId>87</AccountId>
        <AccountType/>
      </UserInfo>
      <UserInfo>
        <DisplayName>Kate Blyth</DisplayName>
        <AccountId>88</AccountId>
        <AccountType/>
      </UserInfo>
      <UserInfo>
        <DisplayName>Vivienne Cartmell</DisplayName>
        <AccountId>92</AccountId>
        <AccountType/>
      </UserInfo>
      <UserInfo>
        <DisplayName>Vanessa Clarke</DisplayName>
        <AccountId>32</AccountId>
        <AccountType/>
      </UserInfo>
      <UserInfo>
        <DisplayName>Sarah Brannigan</DisplayName>
        <AccountId>41</AccountId>
        <AccountType/>
      </UserInfo>
      <UserInfo>
        <DisplayName>Kevin Tipple</DisplayName>
        <AccountId>17</AccountId>
        <AccountType/>
      </UserInfo>
    </SharedWithUsers>
    <_ip_UnifiedCompliancePolicyUIAction xmlns="http://schemas.microsoft.com/sharepoint/v3" xsi:nil="true"/>
    <DateandTime xmlns="5683c3d7-aa5c-4165-b9bd-83396eb85818" xsi:nil="true"/>
    <_Flow_SignoffStatus xmlns="5683c3d7-aa5c-4165-b9bd-83396eb85818" xsi:nil="true"/>
    <lcf76f155ced4ddcb4097134ff3c332f xmlns="5683c3d7-aa5c-4165-b9bd-83396eb85818">
      <Terms xmlns="http://schemas.microsoft.com/office/infopath/2007/PartnerControls"/>
    </lcf76f155ced4ddcb4097134ff3c332f>
    <TaxCatchAll xmlns="918be825-097a-4c4e-8894-9a02a6d3441b" xsi:nil="true"/>
    <Thumbnail xmlns="5683c3d7-aa5c-4165-b9bd-83396eb85818" xsi:nil="true"/>
    <thumb xmlns="5683c3d7-aa5c-4165-b9bd-83396eb85818" xsi:nil="true"/>
    <Staff xmlns="5683c3d7-aa5c-4165-b9bd-83396eb85818">
      <UserInfo>
        <DisplayName/>
        <AccountId xsi:nil="true"/>
        <AccountType/>
      </UserInfo>
    </Staf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AFC23E-CD4C-410F-8369-AFDAC504164D}">
  <ds:schemaRefs>
    <ds:schemaRef ds:uri="5683c3d7-aa5c-4165-b9bd-83396eb85818"/>
    <ds:schemaRef ds:uri="918be825-097a-4c4e-8894-9a02a6d3441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B77BFC8-46F9-4D09-8719-F3339472C9A4}">
  <ds:schemaRefs>
    <ds:schemaRef ds:uri="5683c3d7-aa5c-4165-b9bd-83396eb85818"/>
    <ds:schemaRef ds:uri="918be825-097a-4c4e-8894-9a02a6d3441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C0E2C2-DA2A-4934-A0FA-B9D4F7E579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10346</TotalTime>
  <Words>459</Words>
  <Application>Microsoft Office PowerPoint</Application>
  <PresentationFormat>On-screen Show (16:9)</PresentationFormat>
  <Paragraphs>54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Montserrat</vt:lpstr>
      <vt:lpstr>Simple Light</vt:lpstr>
      <vt:lpstr>Planning Reform  Weight for Minerals? …view from NE MPA  June 2025  Rob Murfin  Director of Housing and Planning</vt:lpstr>
      <vt:lpstr> </vt:lpstr>
      <vt:lpstr> </vt:lpstr>
      <vt:lpstr> </vt:lpstr>
      <vt:lpstr>A Plan-led approach….?</vt:lpstr>
      <vt:lpstr>Other issues to include  </vt:lpstr>
      <vt:lpstr>PowerPoint Presentation</vt:lpstr>
      <vt:lpstr>1. Evolution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 Team Meeting 3.9.2019</dc:title>
  <dc:creator>Rob Murfin</dc:creator>
  <cp:lastModifiedBy>Rakshika Roy</cp:lastModifiedBy>
  <cp:revision>10</cp:revision>
  <cp:lastPrinted>2024-02-05T09:48:15Z</cp:lastPrinted>
  <dcterms:modified xsi:type="dcterms:W3CDTF">2025-07-04T08:57:25Z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0x01010027B610E12852F845B0F14FC663F1C296</vt:lpwstr>
  </property>
  <property fmtid="{D5CDD505-2E9C-101B-9397-08002B2CF9AE}" pid="3" name="MediaServiceImageTags">
    <vt:lpwstr/>
  </property>
</Properties>
</file>