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0" r:id="rId5"/>
    <p:sldId id="257" r:id="rId6"/>
    <p:sldId id="281" r:id="rId7"/>
    <p:sldId id="282" r:id="rId8"/>
    <p:sldId id="283" r:id="rId9"/>
    <p:sldId id="284" r:id="rId10"/>
    <p:sldId id="28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09kvpGIVsStg9iMzgeOsw==" hashData="qgT+ZCQKbDtskPlwIsvobVYSqqnoaR2p7KYuWTetUdZyGPXV5XANwe3Jpf8F36+KlzGZ0UCIl2dQyYxNdoNFT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24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C500CC-9200-CB9E-704F-C3D7A1295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3EFCC-4E1E-6799-8DFB-4B04180D1A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B230-B17C-4CEC-B533-AA2BC57D37B6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9C8A1-B7E0-977A-DAC8-6452A19152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00559-58DB-DFA7-290A-CA8C11873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FB3D-026A-4C8F-A198-15FDF9C9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0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ADF3-EAD8-4DD1-A512-B4DD94C24D51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91DCB-55D4-480A-80ED-79059C259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3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 [title sl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49E8-A2F0-B6E7-3BE2-E475C9B54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Presentation – Arial 38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67AD-E468-5B5C-6A48-F411237124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 – Arial 24</a:t>
            </a:r>
          </a:p>
          <a:p>
            <a:r>
              <a:rPr lang="en-US" dirty="0"/>
              <a:t>Date (dd/mm/</a:t>
            </a:r>
            <a:r>
              <a:rPr lang="en-US" dirty="0" err="1"/>
              <a:t>yyyy</a:t>
            </a:r>
            <a:r>
              <a:rPr lang="en-US" dirty="0"/>
              <a:t>), Venue, 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5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A0FC-2BC8-6779-8795-C7437A4A7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– Arial 30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FF4E-32EB-7507-395A-D1988C0226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Calibri" panose="020F050202020403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 typeface="Calibri" panose="020F050202020403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(Arial 24)</a:t>
            </a:r>
          </a:p>
          <a:p>
            <a:pPr lvl="1"/>
            <a:r>
              <a:rPr lang="en-US" dirty="0"/>
              <a:t>Second level – Arial 20</a:t>
            </a:r>
          </a:p>
          <a:p>
            <a:pPr lvl="2"/>
            <a:r>
              <a:rPr lang="en-US" dirty="0"/>
              <a:t>Third level – Arial 18</a:t>
            </a:r>
          </a:p>
          <a:p>
            <a:pPr lvl="3"/>
            <a:r>
              <a:rPr lang="en-US" dirty="0"/>
              <a:t>Fourth level – Arial 16</a:t>
            </a:r>
          </a:p>
        </p:txBody>
      </p:sp>
    </p:spTree>
    <p:extLst>
      <p:ext uri="{BB962C8B-B14F-4D97-AF65-F5344CB8AC3E}">
        <p14:creationId xmlns:p14="http://schemas.microsoft.com/office/powerpoint/2010/main" val="131762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24DF-52B3-256E-8123-94DE7871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49" y="2139350"/>
            <a:ext cx="5879502" cy="556404"/>
          </a:xfrm>
          <a:prstGeom prst="rect">
            <a:avLst/>
          </a:prstGeom>
        </p:spPr>
        <p:txBody>
          <a:bodyPr anchor="b"/>
          <a:lstStyle>
            <a:lvl1pPr algn="ctr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Page (Arial 30)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76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3503-6038-E9C4-2F63-85F7135F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Standard </a:t>
            </a:r>
            <a:r>
              <a:rPr lang="en-US" dirty="0" err="1"/>
              <a:t>cont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7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6F44-805B-41AB-B7F8-8D612A947E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483079"/>
            <a:ext cx="6226834" cy="46410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[Dual Content Page]</a:t>
            </a:r>
          </a:p>
          <a:p>
            <a:pPr lvl="1"/>
            <a:r>
              <a:rPr lang="en-GB" dirty="0"/>
              <a:t>Second level – Arial 20</a:t>
            </a:r>
          </a:p>
          <a:p>
            <a:pPr lvl="2"/>
            <a:r>
              <a:rPr lang="en-GB" dirty="0"/>
              <a:t>Third level – Arial 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EF67F-4A3E-215B-555A-F3F63FE7E0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85804" y="483080"/>
            <a:ext cx="4167996" cy="4641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1483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8B2004-427C-8BFF-F1BA-DAF61AFA9D25}"/>
              </a:ext>
            </a:extLst>
          </p:cNvPr>
          <p:cNvSpPr txBox="1">
            <a:spLocks/>
          </p:cNvSpPr>
          <p:nvPr userDrawn="1"/>
        </p:nvSpPr>
        <p:spPr>
          <a:xfrm>
            <a:off x="838200" y="508899"/>
            <a:ext cx="10515600" cy="8339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[Single image page] Slide title – Arial 30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35539B3-3B05-704C-8E5B-6611DF7B1D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342846"/>
            <a:ext cx="10515600" cy="359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6664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557E1C-8B14-CBBA-0408-7587FC7BF50C}"/>
              </a:ext>
            </a:extLst>
          </p:cNvPr>
          <p:cNvSpPr/>
          <p:nvPr userDrawn="1"/>
        </p:nvSpPr>
        <p:spPr>
          <a:xfrm>
            <a:off x="0" y="3752491"/>
            <a:ext cx="12192000" cy="1802921"/>
          </a:xfrm>
          <a:prstGeom prst="rect">
            <a:avLst/>
          </a:prstGeom>
          <a:solidFill>
            <a:srgbClr val="0A2240"/>
          </a:solidFill>
          <a:ln>
            <a:solidFill>
              <a:srgbClr val="0A2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C12B5D-0A03-263C-4E61-F42C0610D9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385" y="6737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Presentation – Arial 38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8E154B-8CE5-1BAD-972A-88E4078702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53874"/>
            <a:ext cx="9144000" cy="1000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 – Arial 24</a:t>
            </a:r>
          </a:p>
          <a:p>
            <a:r>
              <a:rPr lang="en-US" dirty="0"/>
              <a:t>Presenter’s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25872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ue and white text&#10;&#10;Description automatically generated">
            <a:extLst>
              <a:ext uri="{FF2B5EF4-FFF2-40B4-BE49-F238E27FC236}">
                <a16:creationId xmlns:a16="http://schemas.microsoft.com/office/drawing/2014/main" id="{BE02C5A6-AAEB-4911-07B6-DACDA211C6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02AD-2C28-2CD1-82B4-C205495E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04E74D-13EE-0D54-C713-4BCC84A42308}"/>
              </a:ext>
            </a:extLst>
          </p:cNvPr>
          <p:cNvSpPr/>
          <p:nvPr/>
        </p:nvSpPr>
        <p:spPr>
          <a:xfrm>
            <a:off x="0" y="3122762"/>
            <a:ext cx="12192000" cy="2173857"/>
          </a:xfrm>
          <a:prstGeom prst="rect">
            <a:avLst/>
          </a:prstGeom>
          <a:solidFill>
            <a:srgbClr val="0A2240"/>
          </a:solidFill>
          <a:ln>
            <a:solidFill>
              <a:srgbClr val="0A2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31A86-10ED-F341-D0A3-864864732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89594"/>
            <a:ext cx="9144000" cy="996351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Scott Stemp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ss@no5.com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planning@no5.com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4B12B1-C9AC-9128-0CA3-C9221B7D4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50991"/>
            <a:ext cx="9144000" cy="1371718"/>
          </a:xfrm>
        </p:spPr>
        <p:txBody>
          <a:bodyPr anchor="t"/>
          <a:lstStyle/>
          <a:p>
            <a:pPr algn="l"/>
            <a:r>
              <a:rPr lang="en-GB" sz="4400" b="1" dirty="0"/>
              <a:t>Case Law Update</a:t>
            </a:r>
            <a:br>
              <a:rPr lang="en-GB" sz="4400" b="1" dirty="0"/>
            </a:br>
            <a:br>
              <a:rPr lang="en-GB" sz="4400" b="1" dirty="0"/>
            </a:br>
            <a:br>
              <a:rPr lang="en-GB" sz="4400" b="1" dirty="0"/>
            </a:br>
            <a:r>
              <a:rPr lang="en-GB" sz="2800" b="1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2595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9655C-4DC7-8118-D7F0-1DDC7A84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36" y="1385888"/>
            <a:ext cx="3704844" cy="37048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B707F2-E503-5120-442D-2B2E4357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269980" cy="1325563"/>
          </a:xfrm>
        </p:spPr>
        <p:txBody>
          <a:bodyPr/>
          <a:lstStyle/>
          <a:p>
            <a:r>
              <a:rPr lang="en-GB" sz="3600" b="1" i="1" dirty="0"/>
              <a:t>West Suffolk Council v. </a:t>
            </a:r>
            <a:r>
              <a:rPr lang="en-GB" sz="3600" b="1" i="1" dirty="0" err="1"/>
              <a:t>SoSLUHC</a:t>
            </a:r>
            <a:r>
              <a:rPr lang="en-GB" sz="3600" b="1" i="1" dirty="0"/>
              <a:t> and others </a:t>
            </a:r>
            <a:r>
              <a:rPr lang="en-GB" sz="3600" b="1" dirty="0"/>
              <a:t>[2025] EWHC 861 (Admin)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F643D2-51FD-30A8-FF7D-22FD24E7B041}"/>
              </a:ext>
            </a:extLst>
          </p:cNvPr>
          <p:cNvSpPr txBox="1">
            <a:spLocks/>
          </p:cNvSpPr>
          <p:nvPr/>
        </p:nvSpPr>
        <p:spPr>
          <a:xfrm>
            <a:off x="798005" y="2007680"/>
            <a:ext cx="4549140" cy="2788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Class 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621F2-3BEB-1C84-1BB4-033D2166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95" b="3484"/>
          <a:stretch/>
        </p:blipFill>
        <p:spPr>
          <a:xfrm>
            <a:off x="6307720" y="1155263"/>
            <a:ext cx="4749355" cy="39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3713B-C065-BCD0-596E-82D7D88BF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595698-8FB0-ED7B-52B9-6D3EFAE8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269980" cy="1325563"/>
          </a:xfrm>
        </p:spPr>
        <p:txBody>
          <a:bodyPr/>
          <a:lstStyle/>
          <a:p>
            <a:r>
              <a:rPr lang="en-GB" sz="3600" b="1" i="1" dirty="0"/>
              <a:t>Paton v. </a:t>
            </a:r>
            <a:r>
              <a:rPr lang="en-GB" sz="3600" b="1" i="1" dirty="0" err="1"/>
              <a:t>SoSLUHC</a:t>
            </a:r>
            <a:r>
              <a:rPr lang="en-GB" sz="3600" b="1" i="1" dirty="0"/>
              <a:t> and another </a:t>
            </a:r>
            <a:r>
              <a:rPr lang="en-GB" sz="3600" b="1" dirty="0"/>
              <a:t>[2025] EWHC 245 (Admin)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3145EB-199E-B2FA-E324-EEBC52C8D340}"/>
              </a:ext>
            </a:extLst>
          </p:cNvPr>
          <p:cNvSpPr txBox="1">
            <a:spLocks/>
          </p:cNvSpPr>
          <p:nvPr/>
        </p:nvSpPr>
        <p:spPr>
          <a:xfrm>
            <a:off x="701040" y="2007680"/>
            <a:ext cx="5204460" cy="2788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Breach occurring?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4DC91-E06A-47A1-0573-22287E2C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6" t="11393" r="6574" b="9403"/>
          <a:stretch/>
        </p:blipFill>
        <p:spPr>
          <a:xfrm>
            <a:off x="5797729" y="2029142"/>
            <a:ext cx="6060389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4E031-A3CE-D6B2-E88C-44CF6BAF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462DCB-2616-B8C3-24D8-99685381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269980" cy="1325563"/>
          </a:xfrm>
        </p:spPr>
        <p:txBody>
          <a:bodyPr/>
          <a:lstStyle/>
          <a:p>
            <a:r>
              <a:rPr lang="en-GB" sz="3600" b="1" i="1" dirty="0"/>
              <a:t>Titchfield Festival Theatre Ltd v. </a:t>
            </a:r>
            <a:r>
              <a:rPr lang="en-GB" sz="3600" b="1" i="1" dirty="0" err="1"/>
              <a:t>SoSLUHC</a:t>
            </a:r>
            <a:r>
              <a:rPr lang="en-GB" sz="3600" b="1" i="1" dirty="0"/>
              <a:t> and another </a:t>
            </a:r>
            <a:r>
              <a:rPr lang="en-GB" sz="3600" b="1" dirty="0"/>
              <a:t>[2025] EWHC 883 (Admin)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70F75D-3882-52E6-F61F-424BAF0B1333}"/>
              </a:ext>
            </a:extLst>
          </p:cNvPr>
          <p:cNvSpPr txBox="1">
            <a:spLocks/>
          </p:cNvSpPr>
          <p:nvPr/>
        </p:nvSpPr>
        <p:spPr>
          <a:xfrm>
            <a:off x="701040" y="2007680"/>
            <a:ext cx="5204460" cy="2788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Planning units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Planning chapters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Surviving uses?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1A84D-CE8E-A7F2-679D-B6F6A090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68" t="26090" r="14731" b="23033"/>
          <a:stretch/>
        </p:blipFill>
        <p:spPr>
          <a:xfrm>
            <a:off x="5627262" y="1946720"/>
            <a:ext cx="6307099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12E84-D63E-CE81-1B64-973BDCE8C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A0B62B-3CE6-2826-55A2-B03720C7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269980" cy="1325563"/>
          </a:xfrm>
        </p:spPr>
        <p:txBody>
          <a:bodyPr/>
          <a:lstStyle/>
          <a:p>
            <a:r>
              <a:rPr lang="en-GB" sz="3600" b="1" i="1" dirty="0"/>
              <a:t>Ocean One Hundred </a:t>
            </a:r>
            <a:r>
              <a:rPr lang="en-GB" sz="3600" b="1" dirty="0"/>
              <a:t>[2025]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i="1" dirty="0"/>
              <a:t>Mehta </a:t>
            </a:r>
            <a:r>
              <a:rPr lang="en-GB" sz="3600" b="1" dirty="0"/>
              <a:t>[2024]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B903CF-38E9-E229-730D-F63D55CBB9BE}"/>
              </a:ext>
            </a:extLst>
          </p:cNvPr>
          <p:cNvSpPr txBox="1">
            <a:spLocks/>
          </p:cNvSpPr>
          <p:nvPr/>
        </p:nvSpPr>
        <p:spPr>
          <a:xfrm>
            <a:off x="710354" y="2463504"/>
            <a:ext cx="5204460" cy="15428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Revocation of certificates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3F61D-D29D-F4C4-4727-204B5F92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434"/>
          <a:stretch/>
        </p:blipFill>
        <p:spPr>
          <a:xfrm>
            <a:off x="6136725" y="1724897"/>
            <a:ext cx="5499015" cy="34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70CE5-17C4-0B9D-EF77-2D485928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EED268-5E36-C95B-812E-52D97C0A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269980" cy="1325563"/>
          </a:xfrm>
        </p:spPr>
        <p:txBody>
          <a:bodyPr/>
          <a:lstStyle/>
          <a:p>
            <a:r>
              <a:rPr lang="en-GB" sz="3600" b="1" i="1" dirty="0" err="1"/>
              <a:t>SoSLUHC</a:t>
            </a:r>
            <a:r>
              <a:rPr lang="en-GB" sz="3600" b="1" i="1" dirty="0"/>
              <a:t> v. Rogers </a:t>
            </a:r>
            <a:r>
              <a:rPr lang="en-GB" sz="3600" b="1" dirty="0"/>
              <a:t>[2024] EWCA </a:t>
            </a:r>
            <a:r>
              <a:rPr lang="en-GB" sz="3600" b="1" dirty="0" err="1"/>
              <a:t>Civ</a:t>
            </a:r>
            <a:r>
              <a:rPr lang="en-GB" sz="3600" b="1" dirty="0"/>
              <a:t> 1554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1BFB13-D476-6A4E-692C-C7C165EFC46D}"/>
              </a:ext>
            </a:extLst>
          </p:cNvPr>
          <p:cNvSpPr txBox="1">
            <a:spLocks/>
          </p:cNvSpPr>
          <p:nvPr/>
        </p:nvSpPr>
        <p:spPr>
          <a:xfrm>
            <a:off x="693420" y="2026920"/>
            <a:ext cx="5204460" cy="29869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45E5C-0158-208B-8B13-B228AA7A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87"/>
          <a:stretch/>
        </p:blipFill>
        <p:spPr>
          <a:xfrm>
            <a:off x="5684520" y="1318197"/>
            <a:ext cx="6017422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01A1C-7FCB-D942-6B0A-85EF7A0F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8B8400-B3CB-E274-428F-FCDB1AA2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269980" cy="1325563"/>
          </a:xfrm>
        </p:spPr>
        <p:txBody>
          <a:bodyPr/>
          <a:lstStyle/>
          <a:p>
            <a:r>
              <a:rPr lang="en-GB" sz="3600" b="1" i="1" dirty="0"/>
              <a:t>Jones v. Isle of Anglesey County Council and another </a:t>
            </a:r>
            <a:r>
              <a:rPr lang="en-GB" sz="3600" b="1" dirty="0"/>
              <a:t>[2024] EWHC 2582 (Admin)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817B02-1EEE-39CD-69D4-79E47FFF4D0C}"/>
              </a:ext>
            </a:extLst>
          </p:cNvPr>
          <p:cNvSpPr txBox="1">
            <a:spLocks/>
          </p:cNvSpPr>
          <p:nvPr/>
        </p:nvSpPr>
        <p:spPr>
          <a:xfrm>
            <a:off x="693420" y="2026920"/>
            <a:ext cx="5204460" cy="29869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Change of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0F28A-3EC1-6943-BF7D-C1E8AB073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2" y="1432395"/>
            <a:ext cx="490770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84459-6113-F7CC-4158-770D6B0DF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0CCD6F-CA04-F562-3F3A-B4631228DEB3}"/>
              </a:ext>
            </a:extLst>
          </p:cNvPr>
          <p:cNvSpPr/>
          <p:nvPr/>
        </p:nvSpPr>
        <p:spPr>
          <a:xfrm>
            <a:off x="0" y="3122762"/>
            <a:ext cx="12192000" cy="2173857"/>
          </a:xfrm>
          <a:prstGeom prst="rect">
            <a:avLst/>
          </a:prstGeom>
          <a:solidFill>
            <a:srgbClr val="0A2240"/>
          </a:solidFill>
          <a:ln>
            <a:solidFill>
              <a:srgbClr val="0A2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ED582-7991-9BDE-28C6-F7D68418D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89594"/>
            <a:ext cx="9144000" cy="996351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Scott Stemp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ss@no5.com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planning@no5.com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4378BA-BCDA-B321-EC26-2BBC56486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50991"/>
            <a:ext cx="9144000" cy="1371718"/>
          </a:xfrm>
        </p:spPr>
        <p:txBody>
          <a:bodyPr anchor="t"/>
          <a:lstStyle/>
          <a:p>
            <a:pPr algn="l"/>
            <a:r>
              <a:rPr lang="en-GB" sz="4400" b="1" dirty="0"/>
              <a:t>Case Law Update</a:t>
            </a:r>
            <a:br>
              <a:rPr lang="en-GB" sz="4400" b="1" dirty="0"/>
            </a:br>
            <a:br>
              <a:rPr lang="en-GB" sz="4400" b="1" dirty="0"/>
            </a:br>
            <a:br>
              <a:rPr lang="en-GB" sz="4400" b="1" dirty="0"/>
            </a:br>
            <a:r>
              <a:rPr lang="en-GB" sz="2800" b="1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0758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E8C7EBCA3CF4BA91B024AD90EFFE6" ma:contentTypeVersion="13" ma:contentTypeDescription="Create a new document." ma:contentTypeScope="" ma:versionID="26ebede65f1241c2caecba649e22c02a">
  <xsd:schema xmlns:xsd="http://www.w3.org/2001/XMLSchema" xmlns:xs="http://www.w3.org/2001/XMLSchema" xmlns:p="http://schemas.microsoft.com/office/2006/metadata/properties" xmlns:ns2="446f96b5-a4c9-4705-ad94-36c8ebcdb537" xmlns:ns3="7835c7d8-267d-473b-b9d3-6570713258c7" targetNamespace="http://schemas.microsoft.com/office/2006/metadata/properties" ma:root="true" ma:fieldsID="773182acc493efc40d3ee4459ae08c82" ns2:_="" ns3:_="">
    <xsd:import namespace="446f96b5-a4c9-4705-ad94-36c8ebcdb537"/>
    <xsd:import namespace="7835c7d8-267d-473b-b9d3-657071325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f96b5-a4c9-4705-ad94-36c8ebcdb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c155d2-d769-42c7-a61f-a8f7d1895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5c7d8-267d-473b-b9d3-6570713258c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0ca50cf-71b9-413c-a0d5-433502e64075}" ma:internalName="TaxCatchAll" ma:showField="CatchAllData" ma:web="7835c7d8-267d-473b-b9d3-657071325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6f96b5-a4c9-4705-ad94-36c8ebcdb537">
      <Terms xmlns="http://schemas.microsoft.com/office/infopath/2007/PartnerControls"/>
    </lcf76f155ced4ddcb4097134ff3c332f>
    <TaxCatchAll xmlns="7835c7d8-267d-473b-b9d3-6570713258c7" xsi:nil="true"/>
  </documentManagement>
</p:properties>
</file>

<file path=customXml/itemProps1.xml><?xml version="1.0" encoding="utf-8"?>
<ds:datastoreItem xmlns:ds="http://schemas.openxmlformats.org/officeDocument/2006/customXml" ds:itemID="{C4473B13-64D0-4D9A-95C6-6122ED4505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A583A7-92CF-45F3-ADE8-0D081E166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f96b5-a4c9-4705-ad94-36c8ebcdb537"/>
    <ds:schemaRef ds:uri="7835c7d8-267d-473b-b9d3-657071325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6A6C6-DF16-47C4-9728-2CA8BDD77BA4}">
  <ds:schemaRefs>
    <ds:schemaRef ds:uri="http://schemas.microsoft.com/office/2006/metadata/properties"/>
    <ds:schemaRef ds:uri="http://schemas.microsoft.com/office/infopath/2007/PartnerControls"/>
    <ds:schemaRef ds:uri="446f96b5-a4c9-4705-ad94-36c8ebcdb537"/>
    <ds:schemaRef ds:uri="7835c7d8-267d-473b-b9d3-6570713258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147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Wingdings</vt:lpstr>
      <vt:lpstr>Office Theme</vt:lpstr>
      <vt:lpstr>Case Law Update   April 2025</vt:lpstr>
      <vt:lpstr>West Suffolk Council v. SoSLUHC and others [2025] EWHC 861 (Admin)</vt:lpstr>
      <vt:lpstr>Paton v. SoSLUHC and another [2025] EWHC 245 (Admin)</vt:lpstr>
      <vt:lpstr>Titchfield Festival Theatre Ltd v. SoSLUHC and another [2025] EWHC 883 (Admin)</vt:lpstr>
      <vt:lpstr>Ocean One Hundred [2025]  Mehta [2024] </vt:lpstr>
      <vt:lpstr>SoSLUHC v. Rogers [2024] EWCA Civ 1554</vt:lpstr>
      <vt:lpstr>Jones v. Isle of Anglesey County Council and another [2024] EWHC 2582 (Admin)</vt:lpstr>
      <vt:lpstr>Case Law Update   April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[Opening Slide] Title of Presentation (Arial 30)</dc:title>
  <dc:creator>Lucy Collison</dc:creator>
  <cp:lastModifiedBy>Rakshika Roy</cp:lastModifiedBy>
  <cp:revision>7</cp:revision>
  <dcterms:created xsi:type="dcterms:W3CDTF">2023-11-06T13:46:35Z</dcterms:created>
  <dcterms:modified xsi:type="dcterms:W3CDTF">2025-05-09T13:11:36Z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0x0101003FEE8C7EBCA3CF4BA91B024AD90EFFE6</vt:lpwstr>
  </property>
</Properties>
</file>