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61" r:id="rId7"/>
    <p:sldId id="262" r:id="rId8"/>
    <p:sldId id="264" r:id="rId9"/>
    <p:sldId id="265" r:id="rId10"/>
    <p:sldId id="266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FCuPjFh625VCqzjHexsumw==" hashData="5aNtDTJv3yM6PHDpWR3+kVlEbiLz7TxUiat1q4/Hjg2ZwojMYutSPMI9dBzD+5y+FMDUXQFcVwRscdlNE+ar+w=="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6F8B57-2AB8-4219-96E9-FD8EA924D863}" v="1" dt="2025-04-17T10:44:41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2ADF3-EAD8-4DD1-A512-B4DD94C24D51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91DCB-55D4-480A-80ED-79059C259E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63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Slide [title slide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849E8-A2F0-B6E7-3BE2-E475C9B5465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Presentation – Arial 38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67AD-E468-5B5C-6A48-F411237124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Presented by – Arial 24</a:t>
            </a:r>
          </a:p>
          <a:p>
            <a:r>
              <a:rPr lang="en-US" dirty="0"/>
              <a:t>Date (dd/mm/</a:t>
            </a:r>
            <a:r>
              <a:rPr lang="en-US" dirty="0" err="1"/>
              <a:t>yyyy</a:t>
            </a:r>
            <a:r>
              <a:rPr lang="en-US" dirty="0"/>
              <a:t>), Venue, City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51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A0FC-2BC8-6779-8795-C7437A4A7F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 title – Arial 30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AFF4E-32EB-7507-395A-D1988C0226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203575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buFont typeface="Calibri" panose="020F0502020204030204" pitchFamily="34" charset="0"/>
              <a:buChar char="-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-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Arial" panose="020B0604020202020204" pitchFamily="34" charset="0"/>
              <a:buChar char="-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Calibri" panose="020F0502020204030204" pitchFamily="34" charset="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 (Arial 24)</a:t>
            </a:r>
          </a:p>
          <a:p>
            <a:pPr lvl="1"/>
            <a:r>
              <a:rPr lang="en-US" dirty="0"/>
              <a:t>Second level – Arial 20</a:t>
            </a:r>
          </a:p>
          <a:p>
            <a:pPr lvl="2"/>
            <a:r>
              <a:rPr lang="en-US" dirty="0"/>
              <a:t>Third level – Arial 18</a:t>
            </a:r>
          </a:p>
          <a:p>
            <a:pPr lvl="3"/>
            <a:r>
              <a:rPr lang="en-US" dirty="0"/>
              <a:t>Fourth level – Arial 16</a:t>
            </a:r>
          </a:p>
        </p:txBody>
      </p:sp>
    </p:spTree>
    <p:extLst>
      <p:ext uri="{BB962C8B-B14F-4D97-AF65-F5344CB8AC3E}">
        <p14:creationId xmlns:p14="http://schemas.microsoft.com/office/powerpoint/2010/main" val="131762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E24DF-52B3-256E-8123-94DE787153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6249" y="2139350"/>
            <a:ext cx="5879502" cy="556404"/>
          </a:xfrm>
          <a:prstGeom prst="rect">
            <a:avLst/>
          </a:prstGeom>
        </p:spPr>
        <p:txBody>
          <a:bodyPr anchor="b"/>
          <a:lstStyle>
            <a:lvl1pPr algn="ctr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Break Page (Arial 30)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76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13503-6038-E9C4-2F63-85F7135F68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Standard </a:t>
            </a:r>
            <a:r>
              <a:rPr lang="en-US" dirty="0" err="1"/>
              <a:t>cont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57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36F44-805B-41AB-B7F8-8D612A947E9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483079"/>
            <a:ext cx="6226834" cy="464101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GB" dirty="0"/>
              <a:t>[Dual Content Page]</a:t>
            </a:r>
          </a:p>
          <a:p>
            <a:pPr lvl="1"/>
            <a:r>
              <a:rPr lang="en-GB" dirty="0"/>
              <a:t>Second level – Arial 20</a:t>
            </a:r>
          </a:p>
          <a:p>
            <a:pPr lvl="2"/>
            <a:r>
              <a:rPr lang="en-GB" dirty="0"/>
              <a:t>Third level – Arial 18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6EF67F-4A3E-215B-555A-F3F63FE7E0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185804" y="483080"/>
            <a:ext cx="4167996" cy="46410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31483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28B2004-427C-8BFF-F1BA-DAF61AFA9D25}"/>
              </a:ext>
            </a:extLst>
          </p:cNvPr>
          <p:cNvSpPr txBox="1">
            <a:spLocks/>
          </p:cNvSpPr>
          <p:nvPr userDrawn="1"/>
        </p:nvSpPr>
        <p:spPr>
          <a:xfrm>
            <a:off x="838200" y="508899"/>
            <a:ext cx="10515600" cy="8339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[Single image page] Slide title – Arial 30</a:t>
            </a:r>
            <a:endParaRPr lang="en-GB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35539B3-3B05-704C-8E5B-6611DF7B1D6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200" y="1342846"/>
            <a:ext cx="10515600" cy="3591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66664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FC12B5D-0A03-263C-4E61-F42C0610D9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84385" y="673789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Presentation – Arial 38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78E154B-8CE5-1BAD-972A-88E40787021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84385" y="3153464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Presented by – Arial 24</a:t>
            </a:r>
          </a:p>
          <a:p>
            <a:r>
              <a:rPr lang="en-US" dirty="0"/>
              <a:t>Presenter’s email address</a:t>
            </a:r>
          </a:p>
        </p:txBody>
      </p:sp>
    </p:spTree>
    <p:extLst>
      <p:ext uri="{BB962C8B-B14F-4D97-AF65-F5344CB8AC3E}">
        <p14:creationId xmlns:p14="http://schemas.microsoft.com/office/powerpoint/2010/main" val="125872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ue and white text&#10;&#10;Description automatically generated">
            <a:extLst>
              <a:ext uri="{FF2B5EF4-FFF2-40B4-BE49-F238E27FC236}">
                <a16:creationId xmlns:a16="http://schemas.microsoft.com/office/drawing/2014/main" id="{BE02C5A6-AAEB-4911-07B6-DACDA211C63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98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6" r:id="rId4"/>
    <p:sldLayoutId id="2147483652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3AB1-132A-72D8-D5DE-B78520B85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GB" dirty="0"/>
              <a:t>Enforceability of Conditions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B7B154-9D64-66BF-A13E-2A277CEA21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Presented by Jack Smyth</a:t>
            </a:r>
          </a:p>
          <a:p>
            <a:r>
              <a:rPr lang="en-GB" dirty="0"/>
              <a:t>24/4/2025, NAPE Conference, London</a:t>
            </a:r>
          </a:p>
        </p:txBody>
      </p:sp>
    </p:spTree>
    <p:extLst>
      <p:ext uri="{BB962C8B-B14F-4D97-AF65-F5344CB8AC3E}">
        <p14:creationId xmlns:p14="http://schemas.microsoft.com/office/powerpoint/2010/main" val="158907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AD579-FDED-7C0D-D5A3-1EA16DA00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/>
              <a:t>Completion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C13F3-C086-B203-CB0E-8E85FB5B0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Attacks an uncompleted development</a:t>
            </a:r>
            <a:r>
              <a:rPr lang="en-US" dirty="0">
                <a:solidFill>
                  <a:srgbClr val="0B0C0C"/>
                </a:solidFill>
                <a:latin typeface="GDS Transport"/>
              </a:rPr>
              <a:t> </a:t>
            </a: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(</a:t>
            </a:r>
            <a:r>
              <a:rPr lang="en-US" b="0" i="0" dirty="0" err="1">
                <a:solidFill>
                  <a:srgbClr val="0B0C0C"/>
                </a:solidFill>
                <a:effectLst/>
                <a:latin typeface="GDS Transport"/>
              </a:rPr>
              <a:t>ie</a:t>
            </a:r>
            <a:r>
              <a:rPr lang="en-US" dirty="0">
                <a:solidFill>
                  <a:srgbClr val="0B0C0C"/>
                </a:solidFill>
                <a:latin typeface="GDS Transport"/>
              </a:rPr>
              <a:t> </a:t>
            </a: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development has stalled and it does not look like it will be completed within a reasonable period).</a:t>
            </a:r>
          </a:p>
          <a:p>
            <a:pPr algn="l"/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It must be served on the owner/occupier of the land and any other person who in the opinion of the local planning authority will be affected by it.</a:t>
            </a:r>
          </a:p>
          <a:p>
            <a:pPr algn="l"/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Non-compliance means the planning permission is invalidated (any development carried out before the expiration of the period in the completion notice will not be affected)</a:t>
            </a:r>
          </a:p>
        </p:txBody>
      </p:sp>
    </p:spTree>
    <p:extLst>
      <p:ext uri="{BB962C8B-B14F-4D97-AF65-F5344CB8AC3E}">
        <p14:creationId xmlns:p14="http://schemas.microsoft.com/office/powerpoint/2010/main" val="123190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AD579-FDED-7C0D-D5A3-1EA16DA00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/>
              <a:t>Breach of Condition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C13F3-C086-B203-CB0E-8E85FB5B0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34290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There is no right of appeal – the only option is for the recipient to challenge the lawfulness of the notice by way of JR (</a:t>
            </a:r>
            <a:r>
              <a:rPr lang="en-US" b="0" i="0" dirty="0" err="1">
                <a:solidFill>
                  <a:srgbClr val="0B0C0C"/>
                </a:solidFill>
                <a:effectLst/>
                <a:latin typeface="GDS Transport"/>
              </a:rPr>
              <a:t>eg</a:t>
            </a: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 challenge the validity of the notice which is far narrower than challenging the </a:t>
            </a:r>
            <a:r>
              <a:rPr lang="en-US" dirty="0">
                <a:solidFill>
                  <a:srgbClr val="0B0C0C"/>
                </a:solidFill>
                <a:latin typeface="GDS Transport"/>
              </a:rPr>
              <a:t>actual </a:t>
            </a: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merits of the notice).</a:t>
            </a:r>
          </a:p>
          <a:p>
            <a:pPr indent="0">
              <a:buNone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 </a:t>
            </a:r>
          </a:p>
          <a:p>
            <a:pPr marL="571500" indent="-34290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Breach of the notice is a criminal offence.</a:t>
            </a:r>
          </a:p>
          <a:p>
            <a:pPr indent="0">
              <a:buNone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 </a:t>
            </a:r>
          </a:p>
          <a:p>
            <a:pPr marL="571500" indent="-342900"/>
            <a:r>
              <a:rPr lang="en-US" dirty="0">
                <a:solidFill>
                  <a:srgbClr val="000000"/>
                </a:solidFill>
                <a:latin typeface="GDS Transport"/>
              </a:rPr>
              <a:t>Since 25</a:t>
            </a:r>
            <a:r>
              <a:rPr lang="en-US" baseline="30000" dirty="0">
                <a:solidFill>
                  <a:srgbClr val="000000"/>
                </a:solidFill>
                <a:latin typeface="GDS Transport"/>
              </a:rPr>
              <a:t>th</a:t>
            </a:r>
            <a:r>
              <a:rPr lang="en-US" dirty="0">
                <a:solidFill>
                  <a:srgbClr val="000000"/>
                </a:solidFill>
                <a:latin typeface="GDS Transport"/>
              </a:rPr>
              <a:t> April 2024 under the Levelling </a:t>
            </a:r>
            <a:r>
              <a:rPr lang="en-US" b="0" i="0" dirty="0">
                <a:solidFill>
                  <a:srgbClr val="000000"/>
                </a:solidFill>
                <a:effectLst/>
                <a:latin typeface="GDS Transport"/>
              </a:rPr>
              <a:t>Up and Regeneration Act 2023 the fine is unlimited (it used to be capped at £2,500)</a:t>
            </a:r>
            <a:endParaRPr lang="en-GB" dirty="0">
              <a:latin typeface="GDS Transport"/>
            </a:endParaRPr>
          </a:p>
        </p:txBody>
      </p:sp>
    </p:spTree>
    <p:extLst>
      <p:ext uri="{BB962C8B-B14F-4D97-AF65-F5344CB8AC3E}">
        <p14:creationId xmlns:p14="http://schemas.microsoft.com/office/powerpoint/2010/main" val="1827727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AD579-FDED-7C0D-D5A3-1EA16DA00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/>
              <a:t>Injunction   –   s.187B TCPA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C13F3-C086-B203-CB0E-8E85FB5B0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34290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Where it is expedient to compel compliance with a condition, the Council can apply to the High Court or County Court for a mandatory injunction</a:t>
            </a:r>
          </a:p>
          <a:p>
            <a:pPr indent="0">
              <a:buNone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 </a:t>
            </a:r>
          </a:p>
          <a:p>
            <a:pPr marL="571500" indent="-34290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Letter before Action</a:t>
            </a:r>
          </a:p>
          <a:p>
            <a:pPr marL="571500" indent="-34290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21 days notice for the 1</a:t>
            </a:r>
            <a:r>
              <a:rPr lang="en-US" b="0" i="0" baseline="30000" dirty="0">
                <a:solidFill>
                  <a:srgbClr val="0B0C0C"/>
                </a:solidFill>
                <a:effectLst/>
                <a:latin typeface="GDS Transport"/>
              </a:rPr>
              <a:t>st</a:t>
            </a: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 hearing </a:t>
            </a:r>
          </a:p>
          <a:p>
            <a:pPr marL="571500" indent="-342900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B0C0C"/>
                </a:solidFill>
                <a:effectLst/>
                <a:latin typeface="GDS Transport"/>
              </a:rPr>
              <a:t>The Council can recover all its costs including time spent investigating whether the notice was obeyed &amp; drafting witness statements/letters</a:t>
            </a:r>
          </a:p>
        </p:txBody>
      </p:sp>
    </p:spTree>
    <p:extLst>
      <p:ext uri="{BB962C8B-B14F-4D97-AF65-F5344CB8AC3E}">
        <p14:creationId xmlns:p14="http://schemas.microsoft.com/office/powerpoint/2010/main" val="375944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8952F-4831-9BB7-7110-874004785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Condition Precedent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F46C4-5FAA-7751-5332-858DAE564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i="1" dirty="0"/>
              <a:t>No development to commence until the materials have been approved in writing by the Council</a:t>
            </a:r>
            <a:r>
              <a:rPr lang="en-US" dirty="0"/>
              <a:t>…”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a TCP is not discharged = the whole development is unlawful</a:t>
            </a:r>
          </a:p>
          <a:p>
            <a:r>
              <a:rPr lang="en-US" dirty="0"/>
              <a:t>To qualify it must:</a:t>
            </a:r>
          </a:p>
          <a:p>
            <a:pPr marL="457200" indent="-457200">
              <a:buAutoNum type="alphaLcParenR"/>
            </a:pPr>
            <a:r>
              <a:rPr lang="en-US" dirty="0"/>
              <a:t>Be worded explicitly as requiring an action pre-commencement</a:t>
            </a:r>
          </a:p>
          <a:p>
            <a:pPr marL="457200" indent="-457200">
              <a:buAutoNum type="alphaLcParenR"/>
            </a:pPr>
            <a:r>
              <a:rPr lang="en-US" dirty="0"/>
              <a:t>The action must “go the heart” of the permission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81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1B04A-BECC-3BB5-6892-21CDCC3A7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pitfalls: does the condition really “do” what it is expected to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2FB36-4125-9E69-2091-F194BDD24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en-US" dirty="0"/>
              <a:t>Is it easy to verify compliance?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LcParenR" startAt="2"/>
            </a:pPr>
            <a:r>
              <a:rPr lang="en-US" dirty="0"/>
              <a:t>Can you identify a “gap” between the spirit and the letter of the condition?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c)  If I were an unscrupulous owner, how could I get away with     doing less  than what the condition had intended?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2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C5814-20A3-B68D-C3AC-75D7D93BA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999C5-6B22-BB52-160E-8676DAF85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PINS’ standard conditions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Avoid replicating other regimes (</a:t>
            </a:r>
            <a:r>
              <a:rPr lang="en-US" dirty="0" err="1"/>
              <a:t>eg</a:t>
            </a:r>
            <a:r>
              <a:rPr lang="en-US" dirty="0"/>
              <a:t> Wildlife Act)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Check that the recited documents &amp; plans are correct (</a:t>
            </a:r>
            <a:r>
              <a:rPr lang="en-US" dirty="0" err="1"/>
              <a:t>eg</a:t>
            </a:r>
            <a:r>
              <a:rPr lang="en-US" dirty="0"/>
              <a:t> latest version)</a:t>
            </a:r>
          </a:p>
          <a:p>
            <a:r>
              <a:rPr lang="en-US" dirty="0"/>
              <a:t>Prepare to innovate (Sheep Grazing Management Plan?)</a:t>
            </a:r>
          </a:p>
        </p:txBody>
      </p:sp>
    </p:spTree>
    <p:extLst>
      <p:ext uri="{BB962C8B-B14F-4D97-AF65-F5344CB8AC3E}">
        <p14:creationId xmlns:p14="http://schemas.microsoft.com/office/powerpoint/2010/main" val="166589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0311B-28D6-FFD1-D219-6ACEB5496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5400"/>
            </a:br>
            <a:br>
              <a:rPr lang="en-GB" sz="5400"/>
            </a:br>
            <a:r>
              <a:rPr lang="en-GB" sz="5400"/>
              <a:t>Thank </a:t>
            </a:r>
            <a:r>
              <a:rPr lang="en-GB" sz="5400" dirty="0"/>
              <a:t>you</a:t>
            </a:r>
            <a:br>
              <a:rPr lang="en-GB" sz="5400" dirty="0"/>
            </a:br>
            <a:br>
              <a:rPr lang="en-GB" sz="5400" dirty="0"/>
            </a:br>
            <a:r>
              <a:rPr lang="en-GB" sz="5400" dirty="0"/>
              <a:t>Jack Smyth</a:t>
            </a:r>
          </a:p>
        </p:txBody>
      </p:sp>
    </p:spTree>
    <p:extLst>
      <p:ext uri="{BB962C8B-B14F-4D97-AF65-F5344CB8AC3E}">
        <p14:creationId xmlns:p14="http://schemas.microsoft.com/office/powerpoint/2010/main" val="83661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6f96b5-a4c9-4705-ad94-36c8ebcdb537">
      <Terms xmlns="http://schemas.microsoft.com/office/infopath/2007/PartnerControls"/>
    </lcf76f155ced4ddcb4097134ff3c332f>
    <TaxCatchAll xmlns="7835c7d8-267d-473b-b9d3-6570713258c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EE8C7EBCA3CF4BA91B024AD90EFFE6" ma:contentTypeVersion="13" ma:contentTypeDescription="Create a new document." ma:contentTypeScope="" ma:versionID="26ebede65f1241c2caecba649e22c02a">
  <xsd:schema xmlns:xsd="http://www.w3.org/2001/XMLSchema" xmlns:xs="http://www.w3.org/2001/XMLSchema" xmlns:p="http://schemas.microsoft.com/office/2006/metadata/properties" xmlns:ns2="446f96b5-a4c9-4705-ad94-36c8ebcdb537" xmlns:ns3="7835c7d8-267d-473b-b9d3-6570713258c7" targetNamespace="http://schemas.microsoft.com/office/2006/metadata/properties" ma:root="true" ma:fieldsID="773182acc493efc40d3ee4459ae08c82" ns2:_="" ns3:_="">
    <xsd:import namespace="446f96b5-a4c9-4705-ad94-36c8ebcdb537"/>
    <xsd:import namespace="7835c7d8-267d-473b-b9d3-6570713258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6f96b5-a4c9-4705-ad94-36c8ebcdb5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8c155d2-d769-42c7-a61f-a8f7d1895d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5c7d8-267d-473b-b9d3-6570713258c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ca50cf-71b9-413c-a0d5-433502e64075}" ma:internalName="TaxCatchAll" ma:showField="CatchAllData" ma:web="7835c7d8-267d-473b-b9d3-6570713258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79F9E6-70F1-4B7D-8348-AC94293E09C8}">
  <ds:schemaRefs>
    <ds:schemaRef ds:uri="http://schemas.microsoft.com/office/2006/metadata/properties"/>
    <ds:schemaRef ds:uri="http://schemas.microsoft.com/office/infopath/2007/PartnerControls"/>
    <ds:schemaRef ds:uri="446f96b5-a4c9-4705-ad94-36c8ebcdb537"/>
    <ds:schemaRef ds:uri="7835c7d8-267d-473b-b9d3-6570713258c7"/>
  </ds:schemaRefs>
</ds:datastoreItem>
</file>

<file path=customXml/itemProps2.xml><?xml version="1.0" encoding="utf-8"?>
<ds:datastoreItem xmlns:ds="http://schemas.openxmlformats.org/officeDocument/2006/customXml" ds:itemID="{FC0439F1-63F7-4CD8-B0BF-C9685C678E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B3D0CA-C757-4F3F-B024-266AD98CC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6f96b5-a4c9-4705-ad94-36c8ebcdb537"/>
    <ds:schemaRef ds:uri="7835c7d8-267d-473b-b9d3-6570713258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418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GDS Transport</vt:lpstr>
      <vt:lpstr>Wingdings</vt:lpstr>
      <vt:lpstr>Office Theme</vt:lpstr>
      <vt:lpstr>Enforceability of Conditions </vt:lpstr>
      <vt:lpstr>Completion Notice</vt:lpstr>
      <vt:lpstr>Breach of Condition Notice</vt:lpstr>
      <vt:lpstr>Injunction   –   s.187B TCPA</vt:lpstr>
      <vt:lpstr>True Condition Precedent </vt:lpstr>
      <vt:lpstr>Common pitfalls: does the condition really “do” what it is expected to do?</vt:lpstr>
      <vt:lpstr>Top Tips</vt:lpstr>
      <vt:lpstr>  Thank you  Jack Smyth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[Opening Slide] Title of Presentation (Arial 30)</dc:title>
  <dc:creator>Lucy Collison</dc:creator>
  <cp:lastModifiedBy>Rakshika Roy</cp:lastModifiedBy>
  <cp:revision>3</cp:revision>
  <dcterms:created xsi:type="dcterms:W3CDTF">2023-11-06T13:46:35Z</dcterms:created>
  <dcterms:modified xsi:type="dcterms:W3CDTF">2025-05-09T13:15:41Z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0x0101003FEE8C7EBCA3CF4BA91B024AD90EFFE6</vt:lpwstr>
  </property>
</Properties>
</file>