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7" r:id="rId5"/>
    <p:sldId id="303" r:id="rId6"/>
    <p:sldId id="326" r:id="rId7"/>
    <p:sldId id="304" r:id="rId8"/>
    <p:sldId id="305" r:id="rId9"/>
    <p:sldId id="311" r:id="rId10"/>
    <p:sldId id="308" r:id="rId11"/>
    <p:sldId id="309" r:id="rId12"/>
    <p:sldId id="327" r:id="rId13"/>
    <p:sldId id="323" r:id="rId14"/>
    <p:sldId id="320" r:id="rId15"/>
    <p:sldId id="325" r:id="rId16"/>
    <p:sldId id="324" r:id="rId17"/>
    <p:sldId id="330" r:id="rId18"/>
    <p:sldId id="331" r:id="rId19"/>
    <p:sldId id="321" r:id="rId20"/>
    <p:sldId id="332" r:id="rId21"/>
    <p:sldId id="328" r:id="rId22"/>
    <p:sldId id="329" r:id="rId23"/>
    <p:sldId id="318" r:id="rId24"/>
    <p:sldId id="33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jk8ND5MFrYH/Um7Xqip9w==" hashData="FhIw3CmdkfnSZ3SyNs6V3XIcoTKTs2z1n2drqcImVI+lhsnw0iJBdU4o+K+aDSPJdkcL5pePYdRucCmfiRcaI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8762" autoAdjust="0"/>
  </p:normalViewPr>
  <p:slideViewPr>
    <p:cSldViewPr snapToGrid="0" snapToObjects="1">
      <p:cViewPr varScale="1">
        <p:scale>
          <a:sx n="50" d="100"/>
          <a:sy n="50" d="100"/>
        </p:scale>
        <p:origin x="1260" y="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8E4A81-E766-4570-B5B8-F67D1657648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08BE1BA-9EEA-429B-8891-A389785407F0}">
      <dgm:prSet phldrT="[Text]"/>
      <dgm:spPr/>
      <dgm:t>
        <a:bodyPr/>
        <a:lstStyle/>
        <a:p>
          <a:r>
            <a:rPr lang="en-US" b="1" noProof="0" dirty="0"/>
            <a:t>Late evidence</a:t>
          </a:r>
        </a:p>
      </dgm:t>
    </dgm:pt>
    <dgm:pt modelId="{E4C44CFE-2C1A-4458-8251-F0734761F996}" type="parTrans" cxnId="{A6441160-234A-4F21-9709-C6E9912B97EC}">
      <dgm:prSet/>
      <dgm:spPr/>
      <dgm:t>
        <a:bodyPr/>
        <a:lstStyle/>
        <a:p>
          <a:endParaRPr lang="en-GB"/>
        </a:p>
      </dgm:t>
    </dgm:pt>
    <dgm:pt modelId="{65D90757-4E79-4EC2-84AB-1E241E15D0CF}" type="sibTrans" cxnId="{A6441160-234A-4F21-9709-C6E9912B97EC}">
      <dgm:prSet/>
      <dgm:spPr/>
      <dgm:t>
        <a:bodyPr/>
        <a:lstStyle/>
        <a:p>
          <a:endParaRPr lang="en-GB"/>
        </a:p>
      </dgm:t>
    </dgm:pt>
    <dgm:pt modelId="{95A9217F-4516-44AE-BE60-3359543A9142}">
      <dgm:prSet phldrT="[Text]"/>
      <dgm:spPr/>
      <dgm:t>
        <a:bodyPr/>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Do you challenge the submission of late documents or evidence?</a:t>
          </a:r>
        </a:p>
      </dgm:t>
    </dgm:pt>
    <dgm:pt modelId="{9722E771-7817-4171-BBD0-52A372C42FE2}" type="parTrans" cxnId="{14372093-42C8-45D1-86FC-AC0A7F18DE6D}">
      <dgm:prSet/>
      <dgm:spPr/>
      <dgm:t>
        <a:bodyPr/>
        <a:lstStyle/>
        <a:p>
          <a:endParaRPr lang="en-GB"/>
        </a:p>
      </dgm:t>
    </dgm:pt>
    <dgm:pt modelId="{CA292B70-0CD5-4170-93F8-A61886F57C08}" type="sibTrans" cxnId="{14372093-42C8-45D1-86FC-AC0A7F18DE6D}">
      <dgm:prSet/>
      <dgm:spPr/>
      <dgm:t>
        <a:bodyPr/>
        <a:lstStyle/>
        <a:p>
          <a:endParaRPr lang="en-GB"/>
        </a:p>
      </dgm:t>
    </dgm:pt>
    <dgm:pt modelId="{0E160009-BC82-49CC-9236-0ABE6011A824}">
      <dgm:prSet phldrT="[Text]"/>
      <dgm:spPr/>
      <dgm:t>
        <a:bodyPr/>
        <a:lstStyle/>
        <a:p>
          <a:r>
            <a:rPr lang="en-US" b="1" noProof="0" dirty="0"/>
            <a:t>Be prompt </a:t>
          </a:r>
        </a:p>
      </dgm:t>
    </dgm:pt>
    <dgm:pt modelId="{B6166391-0B31-4A03-82ED-BCE2C82C9BB5}" type="parTrans" cxnId="{F7D59C5C-14B5-45F7-9FCF-F4076C7F5BA5}">
      <dgm:prSet/>
      <dgm:spPr/>
      <dgm:t>
        <a:bodyPr/>
        <a:lstStyle/>
        <a:p>
          <a:endParaRPr lang="en-GB"/>
        </a:p>
      </dgm:t>
    </dgm:pt>
    <dgm:pt modelId="{8EE75D37-C335-4EA5-B117-807D61F923E1}" type="sibTrans" cxnId="{F7D59C5C-14B5-45F7-9FCF-F4076C7F5BA5}">
      <dgm:prSet/>
      <dgm:spPr/>
      <dgm:t>
        <a:bodyPr/>
        <a:lstStyle/>
        <a:p>
          <a:endParaRPr lang="en-GB"/>
        </a:p>
      </dgm:t>
    </dgm:pt>
    <dgm:pt modelId="{CC72AE3F-E6FB-4F93-9481-6C8053DE67F8}">
      <dgm:prSet phldrT="[Text]"/>
      <dgm:spPr/>
      <dgm:t>
        <a:bodyPr/>
        <a:lstStyle/>
        <a:p>
          <a:r>
            <a:rPr lang="en-US" b="1" noProof="0" dirty="0"/>
            <a:t>Alert</a:t>
          </a:r>
        </a:p>
      </dgm:t>
    </dgm:pt>
    <dgm:pt modelId="{FDCC1712-9CA6-4BCB-8462-0AD11E08BE4D}" type="parTrans" cxnId="{ED9C9783-3E52-483B-8883-80DACA9BC0CB}">
      <dgm:prSet/>
      <dgm:spPr/>
      <dgm:t>
        <a:bodyPr/>
        <a:lstStyle/>
        <a:p>
          <a:endParaRPr lang="en-GB"/>
        </a:p>
      </dgm:t>
    </dgm:pt>
    <dgm:pt modelId="{B717DDE0-DC58-443C-A7D7-0E48DC4F73B0}" type="sibTrans" cxnId="{ED9C9783-3E52-483B-8883-80DACA9BC0CB}">
      <dgm:prSet/>
      <dgm:spPr/>
      <dgm:t>
        <a:bodyPr/>
        <a:lstStyle/>
        <a:p>
          <a:endParaRPr lang="en-GB"/>
        </a:p>
      </dgm:t>
    </dgm:pt>
    <dgm:pt modelId="{195B1301-583F-49FD-BBC8-51FA8D1C07C0}">
      <dgm:prSet phldrT="[Text]"/>
      <dgm:spPr/>
      <dgm:t>
        <a:bodyPr/>
        <a:lstStyle/>
        <a:p>
          <a:pPr marL="265113" indent="-265113"/>
          <a:r>
            <a:rPr lang="en-US" noProof="0" dirty="0"/>
            <a:t>Challenge perceived biasness</a:t>
          </a:r>
        </a:p>
      </dgm:t>
    </dgm:pt>
    <dgm:pt modelId="{D482B2A4-9A97-42A0-94F2-710E30F5FCCE}" type="parTrans" cxnId="{1D20756E-5F61-45E0-B4FD-2585380002A8}">
      <dgm:prSet/>
      <dgm:spPr/>
      <dgm:t>
        <a:bodyPr/>
        <a:lstStyle/>
        <a:p>
          <a:endParaRPr lang="en-GB"/>
        </a:p>
      </dgm:t>
    </dgm:pt>
    <dgm:pt modelId="{6FDD8991-6400-4A30-952D-788C78C61891}" type="sibTrans" cxnId="{1D20756E-5F61-45E0-B4FD-2585380002A8}">
      <dgm:prSet/>
      <dgm:spPr/>
      <dgm:t>
        <a:bodyPr/>
        <a:lstStyle/>
        <a:p>
          <a:endParaRPr lang="en-GB"/>
        </a:p>
      </dgm:t>
    </dgm:pt>
    <dgm:pt modelId="{90FDD489-A2EB-4BCD-AF82-F7881895A3C8}">
      <dgm:prSet phldrT="[Text]"/>
      <dgm:spPr/>
      <dgm:t>
        <a:bodyPr/>
        <a:lstStyle/>
        <a:p>
          <a:pPr marL="265113" indent="-265113"/>
          <a:r>
            <a:rPr lang="en-US" noProof="0" dirty="0"/>
            <a:t>Raise matters in a timely manner for example, new or </a:t>
          </a:r>
          <a:r>
            <a:rPr lang="en-US" b="0" i="0" noProof="0" dirty="0"/>
            <a:t>emerging policy, relevant decision made on the same site/adjoining site </a:t>
          </a:r>
          <a:endParaRPr lang="en-US" noProof="0" dirty="0"/>
        </a:p>
      </dgm:t>
    </dgm:pt>
    <dgm:pt modelId="{04A57852-ACCB-4DB1-893F-90D37B2C2940}" type="sibTrans" cxnId="{BD5E0E82-C484-42F2-945A-0F0E2098269B}">
      <dgm:prSet/>
      <dgm:spPr/>
      <dgm:t>
        <a:bodyPr/>
        <a:lstStyle/>
        <a:p>
          <a:endParaRPr lang="en-GB"/>
        </a:p>
      </dgm:t>
    </dgm:pt>
    <dgm:pt modelId="{62F1BBAA-77C2-4300-B429-2D70F6D25F5A}" type="parTrans" cxnId="{BD5E0E82-C484-42F2-945A-0F0E2098269B}">
      <dgm:prSet/>
      <dgm:spPr/>
      <dgm:t>
        <a:bodyPr/>
        <a:lstStyle/>
        <a:p>
          <a:endParaRPr lang="en-GB"/>
        </a:p>
      </dgm:t>
    </dgm:pt>
    <dgm:pt modelId="{23B89475-3B08-4ACB-B914-21CB0CF2FC1C}">
      <dgm:prSet phldrT="[Text]"/>
      <dgm:spPr/>
      <dgm:t>
        <a:bodyPr/>
        <a:lstStyle/>
        <a:p>
          <a:pPr marL="265113" indent="-265113"/>
          <a:r>
            <a:rPr lang="en-US" noProof="0" dirty="0"/>
            <a:t>Issues with the EN or site plan – suggest solutions</a:t>
          </a:r>
        </a:p>
      </dgm:t>
    </dgm:pt>
    <dgm:pt modelId="{62F91008-C4C9-4EE3-94B5-0DCD0A0C910D}" type="sibTrans" cxnId="{21939E2D-9027-4E05-8495-148D2E5A6797}">
      <dgm:prSet/>
      <dgm:spPr/>
      <dgm:t>
        <a:bodyPr/>
        <a:lstStyle/>
        <a:p>
          <a:endParaRPr lang="en-GB"/>
        </a:p>
      </dgm:t>
    </dgm:pt>
    <dgm:pt modelId="{431E9553-F306-4E06-9D06-C566FBC207DB}" type="parTrans" cxnId="{21939E2D-9027-4E05-8495-148D2E5A6797}">
      <dgm:prSet/>
      <dgm:spPr/>
      <dgm:t>
        <a:bodyPr/>
        <a:lstStyle/>
        <a:p>
          <a:endParaRPr lang="en-GB"/>
        </a:p>
      </dgm:t>
    </dgm:pt>
    <dgm:pt modelId="{ADEED531-022F-4649-A3EC-9084E71283AC}">
      <dgm:prSet phldrT="[Text]"/>
      <dgm:spPr/>
      <dgm:t>
        <a:bodyPr/>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noProof="0" dirty="0"/>
            <a:t>Is it related to a change in circumstances</a:t>
          </a:r>
          <a:endParaRPr lang="en-US" noProof="0" dirty="0"/>
        </a:p>
      </dgm:t>
    </dgm:pt>
    <dgm:pt modelId="{26659FDE-755A-4936-9C6C-A83CED9D3D46}" type="parTrans" cxnId="{D44EE88C-158A-42DE-B87F-FE719B6986E3}">
      <dgm:prSet/>
      <dgm:spPr/>
      <dgm:t>
        <a:bodyPr/>
        <a:lstStyle/>
        <a:p>
          <a:endParaRPr lang="en-GB"/>
        </a:p>
      </dgm:t>
    </dgm:pt>
    <dgm:pt modelId="{E70E43B9-DEBF-4797-B7C8-EDE08B952D67}" type="sibTrans" cxnId="{D44EE88C-158A-42DE-B87F-FE719B6986E3}">
      <dgm:prSet/>
      <dgm:spPr/>
      <dgm:t>
        <a:bodyPr/>
        <a:lstStyle/>
        <a:p>
          <a:endParaRPr lang="en-GB"/>
        </a:p>
      </dgm:t>
    </dgm:pt>
    <dgm:pt modelId="{6EA275FE-CAF8-4750-80D4-A6A190FCF478}">
      <dgm:prSet phldrT="[Text]"/>
      <dgm:spPr/>
      <dgm:t>
        <a:bodyPr/>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noProof="0" dirty="0"/>
            <a:t>Covered by evidence already received</a:t>
          </a:r>
          <a:endParaRPr lang="en-US" noProof="0" dirty="0"/>
        </a:p>
      </dgm:t>
    </dgm:pt>
    <dgm:pt modelId="{67321ABE-786D-45FB-9FC3-CD1A26CDB7C1}" type="parTrans" cxnId="{857CC98B-D22B-4CFD-B731-660396151F1C}">
      <dgm:prSet/>
      <dgm:spPr/>
      <dgm:t>
        <a:bodyPr/>
        <a:lstStyle/>
        <a:p>
          <a:endParaRPr lang="en-GB"/>
        </a:p>
      </dgm:t>
    </dgm:pt>
    <dgm:pt modelId="{E62638A0-7BE8-4B0D-AFF5-95B972D064FD}" type="sibTrans" cxnId="{857CC98B-D22B-4CFD-B731-660396151F1C}">
      <dgm:prSet/>
      <dgm:spPr/>
      <dgm:t>
        <a:bodyPr/>
        <a:lstStyle/>
        <a:p>
          <a:endParaRPr lang="en-GB"/>
        </a:p>
      </dgm:t>
    </dgm:pt>
    <dgm:pt modelId="{506BF9D5-7899-4A65-85E5-E6595BD2D118}">
      <dgm:prSet phldrT="[Text]"/>
      <dgm:spPr/>
      <dgm:t>
        <a:bodyPr/>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noProof="0" dirty="0"/>
            <a:t>Is it directly relevant &amp;</a:t>
          </a:r>
          <a:endParaRPr lang="en-US" noProof="0" dirty="0"/>
        </a:p>
      </dgm:t>
    </dgm:pt>
    <dgm:pt modelId="{1A6AE805-3B03-48CE-8F6E-69DFF26AB05F}" type="parTrans" cxnId="{277EAB3F-35AA-4027-97EE-997A0AEA3188}">
      <dgm:prSet/>
      <dgm:spPr/>
      <dgm:t>
        <a:bodyPr/>
        <a:lstStyle/>
        <a:p>
          <a:endParaRPr lang="en-GB"/>
        </a:p>
      </dgm:t>
    </dgm:pt>
    <dgm:pt modelId="{2B4E7D29-A44F-4A05-A08A-21E6B02534AF}" type="sibTrans" cxnId="{277EAB3F-35AA-4027-97EE-997A0AEA3188}">
      <dgm:prSet/>
      <dgm:spPr/>
      <dgm:t>
        <a:bodyPr/>
        <a:lstStyle/>
        <a:p>
          <a:endParaRPr lang="en-GB"/>
        </a:p>
      </dgm:t>
    </dgm:pt>
    <dgm:pt modelId="{0DF9C3F4-7B78-414A-8A3F-DF01C3EE4CDD}">
      <dgm:prSet phldrT="[Text]"/>
      <dgm:spPr/>
      <dgm:t>
        <a:bodyPr/>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noProof="0" dirty="0"/>
            <a:t>    procedurally fair to all parties</a:t>
          </a:r>
          <a:endParaRPr lang="en-US" noProof="0" dirty="0"/>
        </a:p>
      </dgm:t>
    </dgm:pt>
    <dgm:pt modelId="{E642D180-FC70-4C80-A374-CFA397C8EBF0}" type="parTrans" cxnId="{38B6C2B2-B001-46F7-9087-5CBAB162F591}">
      <dgm:prSet/>
      <dgm:spPr/>
      <dgm:t>
        <a:bodyPr/>
        <a:lstStyle/>
        <a:p>
          <a:endParaRPr lang="en-GB"/>
        </a:p>
      </dgm:t>
    </dgm:pt>
    <dgm:pt modelId="{95C54A0B-F93D-4105-94EF-B36F0F30B47C}" type="sibTrans" cxnId="{38B6C2B2-B001-46F7-9087-5CBAB162F591}">
      <dgm:prSet/>
      <dgm:spPr/>
      <dgm:t>
        <a:bodyPr/>
        <a:lstStyle/>
        <a:p>
          <a:endParaRPr lang="en-GB"/>
        </a:p>
      </dgm:t>
    </dgm:pt>
    <dgm:pt modelId="{97B867E0-F15D-441B-864D-783642C50A0D}">
      <dgm:prSet phldrT="[Text]"/>
      <dgm:spPr/>
      <dgm:t>
        <a:bodyPr/>
        <a:lstStyle/>
        <a:p>
          <a:pPr marL="265113" indent="-265113"/>
          <a:r>
            <a:rPr lang="en-US" noProof="0" dirty="0"/>
            <a:t>Does the Inspector maintain equality of arms…</a:t>
          </a:r>
        </a:p>
      </dgm:t>
    </dgm:pt>
    <dgm:pt modelId="{56A32ADE-1012-410A-9503-A763D661B6F2}" type="parTrans" cxnId="{4C81C65F-D6FD-4302-98F5-7724F9D93EB0}">
      <dgm:prSet/>
      <dgm:spPr/>
      <dgm:t>
        <a:bodyPr/>
        <a:lstStyle/>
        <a:p>
          <a:endParaRPr lang="en-GB"/>
        </a:p>
      </dgm:t>
    </dgm:pt>
    <dgm:pt modelId="{1245468F-7FD7-43B5-A275-F0C365C97D7E}" type="sibTrans" cxnId="{4C81C65F-D6FD-4302-98F5-7724F9D93EB0}">
      <dgm:prSet/>
      <dgm:spPr/>
      <dgm:t>
        <a:bodyPr/>
        <a:lstStyle/>
        <a:p>
          <a:endParaRPr lang="en-GB"/>
        </a:p>
      </dgm:t>
    </dgm:pt>
    <dgm:pt modelId="{CE602CFE-18D8-49F7-B378-2B98D27B4981}">
      <dgm:prSet phldrT="[Text]"/>
      <dgm:spPr/>
      <dgm:t>
        <a:bodyPr/>
        <a:lstStyle/>
        <a:p>
          <a:pPr marL="265113" indent="-265113"/>
          <a:r>
            <a:rPr lang="en-US" noProof="0" dirty="0"/>
            <a:t>Are they discharging their inquisitorial burden?</a:t>
          </a:r>
        </a:p>
      </dgm:t>
    </dgm:pt>
    <dgm:pt modelId="{34F517A6-8C6F-4882-92BD-1B04FCB592B5}" type="parTrans" cxnId="{09395BA9-084E-4A3F-98C9-D47A9A079A36}">
      <dgm:prSet/>
      <dgm:spPr/>
      <dgm:t>
        <a:bodyPr/>
        <a:lstStyle/>
        <a:p>
          <a:endParaRPr lang="en-GB"/>
        </a:p>
      </dgm:t>
    </dgm:pt>
    <dgm:pt modelId="{D41738F6-74D8-4874-96EE-BBFC215D247A}" type="sibTrans" cxnId="{09395BA9-084E-4A3F-98C9-D47A9A079A36}">
      <dgm:prSet/>
      <dgm:spPr/>
      <dgm:t>
        <a:bodyPr/>
        <a:lstStyle/>
        <a:p>
          <a:endParaRPr lang="en-GB"/>
        </a:p>
      </dgm:t>
    </dgm:pt>
    <dgm:pt modelId="{9C56AAB3-93F7-4E4A-82A0-175E44F11AE9}">
      <dgm:prSet phldrT="[Text]"/>
      <dgm:spPr/>
      <dgm:t>
        <a:bodyPr/>
        <a:lstStyle/>
        <a:p>
          <a:pPr marL="265113" indent="-265113"/>
          <a:r>
            <a:rPr lang="en-US" noProof="0" dirty="0"/>
            <a:t>Is there a need for legal representation – do you ask for your own legal rep or just continue with the event?</a:t>
          </a:r>
        </a:p>
      </dgm:t>
    </dgm:pt>
    <dgm:pt modelId="{C769A820-1846-4159-BCC3-CCDF89CC1098}" type="parTrans" cxnId="{3349D739-14AB-4844-89B8-E6FAFD360F80}">
      <dgm:prSet/>
      <dgm:spPr/>
      <dgm:t>
        <a:bodyPr/>
        <a:lstStyle/>
        <a:p>
          <a:endParaRPr lang="en-GB"/>
        </a:p>
      </dgm:t>
    </dgm:pt>
    <dgm:pt modelId="{B9E70CEF-9E10-4EA0-8255-1A14FB93C91C}" type="sibTrans" cxnId="{3349D739-14AB-4844-89B8-E6FAFD360F80}">
      <dgm:prSet/>
      <dgm:spPr/>
      <dgm:t>
        <a:bodyPr/>
        <a:lstStyle/>
        <a:p>
          <a:endParaRPr lang="en-GB"/>
        </a:p>
      </dgm:t>
    </dgm:pt>
    <dgm:pt modelId="{F1D694BE-4AEC-4DF8-B78E-F351E6DE1761}">
      <dgm:prSet phldrT="[Text]"/>
      <dgm:spPr/>
      <dgm:t>
        <a:bodyPr/>
        <a:lstStyle/>
        <a:p>
          <a:pPr marL="265113" indent="-265113"/>
          <a:r>
            <a:rPr lang="en-US" noProof="0" dirty="0"/>
            <a:t>CMCs - procedural but are you being told the EN is wrong? Why?</a:t>
          </a:r>
        </a:p>
      </dgm:t>
    </dgm:pt>
    <dgm:pt modelId="{AD495ACC-759F-4CBC-8A0A-99C52ECEC03F}" type="parTrans" cxnId="{EB303B9A-26DE-4AF9-AC91-ECC7655D1DEF}">
      <dgm:prSet/>
      <dgm:spPr/>
      <dgm:t>
        <a:bodyPr/>
        <a:lstStyle/>
        <a:p>
          <a:endParaRPr lang="en-GB"/>
        </a:p>
      </dgm:t>
    </dgm:pt>
    <dgm:pt modelId="{A198F496-12C7-4FC4-9238-6EB294419864}" type="sibTrans" cxnId="{EB303B9A-26DE-4AF9-AC91-ECC7655D1DEF}">
      <dgm:prSet/>
      <dgm:spPr/>
      <dgm:t>
        <a:bodyPr/>
        <a:lstStyle/>
        <a:p>
          <a:endParaRPr lang="en-GB"/>
        </a:p>
      </dgm:t>
    </dgm:pt>
    <dgm:pt modelId="{E2679137-2BAD-421C-9726-C689C52D4C04}">
      <dgm:prSet phldrT="[Text]"/>
      <dgm:spPr/>
      <dgm:t>
        <a:bodyPr/>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Do you raise the possibility of a costs application?</a:t>
          </a:r>
        </a:p>
      </dgm:t>
    </dgm:pt>
    <dgm:pt modelId="{16B86DD2-7603-49C6-9E35-957B78EEC94D}" type="parTrans" cxnId="{6B451659-6DD6-4A38-A9B2-EAFD045FFD79}">
      <dgm:prSet/>
      <dgm:spPr/>
      <dgm:t>
        <a:bodyPr/>
        <a:lstStyle/>
        <a:p>
          <a:endParaRPr lang="en-GB"/>
        </a:p>
      </dgm:t>
    </dgm:pt>
    <dgm:pt modelId="{D0469E5C-441A-4B19-B1F4-49A6D175A4F3}" type="sibTrans" cxnId="{6B451659-6DD6-4A38-A9B2-EAFD045FFD79}">
      <dgm:prSet/>
      <dgm:spPr/>
      <dgm:t>
        <a:bodyPr/>
        <a:lstStyle/>
        <a:p>
          <a:endParaRPr lang="en-GB"/>
        </a:p>
      </dgm:t>
    </dgm:pt>
    <dgm:pt modelId="{216D1A62-21BC-4B9F-B1B2-C5E1DE06FCA7}">
      <dgm:prSet phldrT="[Text]"/>
      <dgm:spPr/>
      <dgm:t>
        <a:bodyPr/>
        <a:lstStyle/>
        <a:p>
          <a:pPr marL="265113" indent="-265113"/>
          <a:r>
            <a:rPr lang="en-US" noProof="0" dirty="0"/>
            <a:t>Use of discretionary power to vary requirements / period of compliance</a:t>
          </a:r>
        </a:p>
      </dgm:t>
    </dgm:pt>
    <dgm:pt modelId="{78BD2FC7-BFD0-49F9-A9EC-CD6FD3A449B4}" type="parTrans" cxnId="{9E638608-CE98-4464-BA6E-D2E9717606D8}">
      <dgm:prSet/>
      <dgm:spPr/>
    </dgm:pt>
    <dgm:pt modelId="{CF4676A9-4055-4B65-A726-D20C2814D94B}" type="sibTrans" cxnId="{9E638608-CE98-4464-BA6E-D2E9717606D8}">
      <dgm:prSet/>
      <dgm:spPr/>
    </dgm:pt>
    <dgm:pt modelId="{AEBFF4B2-C3C6-49E0-8C44-2B087D9A2E4E}" type="pres">
      <dgm:prSet presAssocID="{0E8E4A81-E766-4570-B5B8-F67D16576483}" presName="Name0" presStyleCnt="0">
        <dgm:presLayoutVars>
          <dgm:dir/>
          <dgm:animLvl val="lvl"/>
          <dgm:resizeHandles val="exact"/>
        </dgm:presLayoutVars>
      </dgm:prSet>
      <dgm:spPr/>
    </dgm:pt>
    <dgm:pt modelId="{71431B65-DB48-44A8-B86B-A660E40C5870}" type="pres">
      <dgm:prSet presAssocID="{208BE1BA-9EEA-429B-8891-A389785407F0}" presName="composite" presStyleCnt="0"/>
      <dgm:spPr/>
    </dgm:pt>
    <dgm:pt modelId="{8CEC81FA-E795-4228-8E7A-CE0A5F598924}" type="pres">
      <dgm:prSet presAssocID="{208BE1BA-9EEA-429B-8891-A389785407F0}" presName="parTx" presStyleLbl="alignNode1" presStyleIdx="0" presStyleCnt="3">
        <dgm:presLayoutVars>
          <dgm:chMax val="0"/>
          <dgm:chPref val="0"/>
          <dgm:bulletEnabled val="1"/>
        </dgm:presLayoutVars>
      </dgm:prSet>
      <dgm:spPr/>
    </dgm:pt>
    <dgm:pt modelId="{DE9F0469-7344-429B-A171-E6CA82176223}" type="pres">
      <dgm:prSet presAssocID="{208BE1BA-9EEA-429B-8891-A389785407F0}" presName="desTx" presStyleLbl="alignAccFollowNode1" presStyleIdx="0" presStyleCnt="3">
        <dgm:presLayoutVars>
          <dgm:bulletEnabled val="1"/>
        </dgm:presLayoutVars>
      </dgm:prSet>
      <dgm:spPr/>
    </dgm:pt>
    <dgm:pt modelId="{449EFF36-93BF-4059-9007-66CEDEE7E2BB}" type="pres">
      <dgm:prSet presAssocID="{65D90757-4E79-4EC2-84AB-1E241E15D0CF}" presName="space" presStyleCnt="0"/>
      <dgm:spPr/>
    </dgm:pt>
    <dgm:pt modelId="{F0008DFB-712D-4A23-8066-8D81E740E229}" type="pres">
      <dgm:prSet presAssocID="{0E160009-BC82-49CC-9236-0ABE6011A824}" presName="composite" presStyleCnt="0"/>
      <dgm:spPr/>
    </dgm:pt>
    <dgm:pt modelId="{80312F4A-401B-473C-B7C4-61F2648364D9}" type="pres">
      <dgm:prSet presAssocID="{0E160009-BC82-49CC-9236-0ABE6011A824}" presName="parTx" presStyleLbl="alignNode1" presStyleIdx="1" presStyleCnt="3" custLinFactNeighborX="-4199">
        <dgm:presLayoutVars>
          <dgm:chMax val="0"/>
          <dgm:chPref val="0"/>
          <dgm:bulletEnabled val="1"/>
        </dgm:presLayoutVars>
      </dgm:prSet>
      <dgm:spPr/>
    </dgm:pt>
    <dgm:pt modelId="{60AD4726-3209-448B-B6DA-0F4E29619756}" type="pres">
      <dgm:prSet presAssocID="{0E160009-BC82-49CC-9236-0ABE6011A824}" presName="desTx" presStyleLbl="alignAccFollowNode1" presStyleIdx="1" presStyleCnt="3" custLinFactNeighborX="-4199">
        <dgm:presLayoutVars>
          <dgm:bulletEnabled val="1"/>
        </dgm:presLayoutVars>
      </dgm:prSet>
      <dgm:spPr/>
    </dgm:pt>
    <dgm:pt modelId="{1F35C430-2A54-46FC-B3F9-467222EB38EC}" type="pres">
      <dgm:prSet presAssocID="{8EE75D37-C335-4EA5-B117-807D61F923E1}" presName="space" presStyleCnt="0"/>
      <dgm:spPr/>
    </dgm:pt>
    <dgm:pt modelId="{27F0CDDA-E5BB-4515-8339-F037193EE9FE}" type="pres">
      <dgm:prSet presAssocID="{CC72AE3F-E6FB-4F93-9481-6C8053DE67F8}" presName="composite" presStyleCnt="0"/>
      <dgm:spPr/>
    </dgm:pt>
    <dgm:pt modelId="{73E674F4-5881-43AC-96FC-579389F4613C}" type="pres">
      <dgm:prSet presAssocID="{CC72AE3F-E6FB-4F93-9481-6C8053DE67F8}" presName="parTx" presStyleLbl="alignNode1" presStyleIdx="2" presStyleCnt="3" custLinFactNeighborX="-8401">
        <dgm:presLayoutVars>
          <dgm:chMax val="0"/>
          <dgm:chPref val="0"/>
          <dgm:bulletEnabled val="1"/>
        </dgm:presLayoutVars>
      </dgm:prSet>
      <dgm:spPr/>
    </dgm:pt>
    <dgm:pt modelId="{31CFE374-2E05-4E83-A05C-D0712B3C14B8}" type="pres">
      <dgm:prSet presAssocID="{CC72AE3F-E6FB-4F93-9481-6C8053DE67F8}" presName="desTx" presStyleLbl="alignAccFollowNode1" presStyleIdx="2" presStyleCnt="3" custLinFactNeighborX="-8401">
        <dgm:presLayoutVars>
          <dgm:bulletEnabled val="1"/>
        </dgm:presLayoutVars>
      </dgm:prSet>
      <dgm:spPr/>
    </dgm:pt>
  </dgm:ptLst>
  <dgm:cxnLst>
    <dgm:cxn modelId="{3EBE6E02-EB42-4EEF-BF12-1D4EB106DFA1}" type="presOf" srcId="{97B867E0-F15D-441B-864D-783642C50A0D}" destId="{31CFE374-2E05-4E83-A05C-D0712B3C14B8}" srcOrd="0" destOrd="2" presId="urn:microsoft.com/office/officeart/2005/8/layout/hList1"/>
    <dgm:cxn modelId="{9E638608-CE98-4464-BA6E-D2E9717606D8}" srcId="{0E160009-BC82-49CC-9236-0ABE6011A824}" destId="{216D1A62-21BC-4B9F-B1B2-C5E1DE06FCA7}" srcOrd="2" destOrd="0" parTransId="{78BD2FC7-BFD0-49F9-A9EC-CD6FD3A449B4}" sibTransId="{CF4676A9-4055-4B65-A726-D20C2814D94B}"/>
    <dgm:cxn modelId="{E7D2EA12-32F1-4D59-BD75-5134BB0BB0F0}" type="presOf" srcId="{208BE1BA-9EEA-429B-8891-A389785407F0}" destId="{8CEC81FA-E795-4228-8E7A-CE0A5F598924}" srcOrd="0" destOrd="0" presId="urn:microsoft.com/office/officeart/2005/8/layout/hList1"/>
    <dgm:cxn modelId="{5F6A4514-12C7-4782-8FDD-C2E9056E6F0E}" type="presOf" srcId="{CE602CFE-18D8-49F7-B378-2B98D27B4981}" destId="{31CFE374-2E05-4E83-A05C-D0712B3C14B8}" srcOrd="0" destOrd="3" presId="urn:microsoft.com/office/officeart/2005/8/layout/hList1"/>
    <dgm:cxn modelId="{9AD5E524-52D3-4F51-B19B-01EC7ABCF0CE}" type="presOf" srcId="{6EA275FE-CAF8-4750-80D4-A6A190FCF478}" destId="{DE9F0469-7344-429B-A171-E6CA82176223}" srcOrd="0" destOrd="2" presId="urn:microsoft.com/office/officeart/2005/8/layout/hList1"/>
    <dgm:cxn modelId="{21939E2D-9027-4E05-8495-148D2E5A6797}" srcId="{0E160009-BC82-49CC-9236-0ABE6011A824}" destId="{23B89475-3B08-4ACB-B914-21CB0CF2FC1C}" srcOrd="1" destOrd="0" parTransId="{431E9553-F306-4E06-9D06-C566FBC207DB}" sibTransId="{62F91008-C4C9-4EE3-94B5-0DCD0A0C910D}"/>
    <dgm:cxn modelId="{1E068D39-4FD1-49A9-B181-45048BAA3550}" type="presOf" srcId="{CC72AE3F-E6FB-4F93-9481-6C8053DE67F8}" destId="{73E674F4-5881-43AC-96FC-579389F4613C}" srcOrd="0" destOrd="0" presId="urn:microsoft.com/office/officeart/2005/8/layout/hList1"/>
    <dgm:cxn modelId="{3349D739-14AB-4844-89B8-E6FAFD360F80}" srcId="{CC72AE3F-E6FB-4F93-9481-6C8053DE67F8}" destId="{9C56AAB3-93F7-4E4A-82A0-175E44F11AE9}" srcOrd="1" destOrd="0" parTransId="{C769A820-1846-4159-BCC3-CCDF89CC1098}" sibTransId="{B9E70CEF-9E10-4EA0-8255-1A14FB93C91C}"/>
    <dgm:cxn modelId="{277EAB3F-35AA-4027-97EE-997A0AEA3188}" srcId="{208BE1BA-9EEA-429B-8891-A389785407F0}" destId="{506BF9D5-7899-4A65-85E5-E6595BD2D118}" srcOrd="3" destOrd="0" parTransId="{1A6AE805-3B03-48CE-8F6E-69DFF26AB05F}" sibTransId="{2B4E7D29-A44F-4A05-A08A-21E6B02534AF}"/>
    <dgm:cxn modelId="{F7D59C5C-14B5-45F7-9FCF-F4076C7F5BA5}" srcId="{0E8E4A81-E766-4570-B5B8-F67D16576483}" destId="{0E160009-BC82-49CC-9236-0ABE6011A824}" srcOrd="1" destOrd="0" parTransId="{B6166391-0B31-4A03-82ED-BCE2C82C9BB5}" sibTransId="{8EE75D37-C335-4EA5-B117-807D61F923E1}"/>
    <dgm:cxn modelId="{4C81C65F-D6FD-4302-98F5-7724F9D93EB0}" srcId="{CC72AE3F-E6FB-4F93-9481-6C8053DE67F8}" destId="{97B867E0-F15D-441B-864D-783642C50A0D}" srcOrd="2" destOrd="0" parTransId="{56A32ADE-1012-410A-9503-A763D661B6F2}" sibTransId="{1245468F-7FD7-43B5-A275-F0C365C97D7E}"/>
    <dgm:cxn modelId="{A6441160-234A-4F21-9709-C6E9912B97EC}" srcId="{0E8E4A81-E766-4570-B5B8-F67D16576483}" destId="{208BE1BA-9EEA-429B-8891-A389785407F0}" srcOrd="0" destOrd="0" parTransId="{E4C44CFE-2C1A-4458-8251-F0734761F996}" sibTransId="{65D90757-4E79-4EC2-84AB-1E241E15D0CF}"/>
    <dgm:cxn modelId="{F0695965-77C3-416E-B244-802F4E9442A0}" type="presOf" srcId="{506BF9D5-7899-4A65-85E5-E6595BD2D118}" destId="{DE9F0469-7344-429B-A171-E6CA82176223}" srcOrd="0" destOrd="3" presId="urn:microsoft.com/office/officeart/2005/8/layout/hList1"/>
    <dgm:cxn modelId="{89C53848-AB17-41EF-B75B-8346F5DF486F}" type="presOf" srcId="{E2679137-2BAD-421C-9726-C689C52D4C04}" destId="{DE9F0469-7344-429B-A171-E6CA82176223}" srcOrd="0" destOrd="5" presId="urn:microsoft.com/office/officeart/2005/8/layout/hList1"/>
    <dgm:cxn modelId="{1D20756E-5F61-45E0-B4FD-2585380002A8}" srcId="{CC72AE3F-E6FB-4F93-9481-6C8053DE67F8}" destId="{195B1301-583F-49FD-BBC8-51FA8D1C07C0}" srcOrd="0" destOrd="0" parTransId="{D482B2A4-9A97-42A0-94F2-710E30F5FCCE}" sibTransId="{6FDD8991-6400-4A30-952D-788C78C61891}"/>
    <dgm:cxn modelId="{0A1A7E6E-6166-4094-A796-71ED5134F847}" type="presOf" srcId="{0DF9C3F4-7B78-414A-8A3F-DF01C3EE4CDD}" destId="{DE9F0469-7344-429B-A171-E6CA82176223}" srcOrd="0" destOrd="4" presId="urn:microsoft.com/office/officeart/2005/8/layout/hList1"/>
    <dgm:cxn modelId="{D6910270-9B8B-4C75-A487-9B431F92629D}" type="presOf" srcId="{90FDD489-A2EB-4BCD-AF82-F7881895A3C8}" destId="{60AD4726-3209-448B-B6DA-0F4E29619756}" srcOrd="0" destOrd="0" presId="urn:microsoft.com/office/officeart/2005/8/layout/hList1"/>
    <dgm:cxn modelId="{6B451659-6DD6-4A38-A9B2-EAFD045FFD79}" srcId="{208BE1BA-9EEA-429B-8891-A389785407F0}" destId="{E2679137-2BAD-421C-9726-C689C52D4C04}" srcOrd="5" destOrd="0" parTransId="{16B86DD2-7603-49C6-9E35-957B78EEC94D}" sibTransId="{D0469E5C-441A-4B19-B1F4-49A6D175A4F3}"/>
    <dgm:cxn modelId="{124F385A-63BC-4BD2-AEF3-3A5648930D5D}" type="presOf" srcId="{23B89475-3B08-4ACB-B914-21CB0CF2FC1C}" destId="{60AD4726-3209-448B-B6DA-0F4E29619756}" srcOrd="0" destOrd="1" presId="urn:microsoft.com/office/officeart/2005/8/layout/hList1"/>
    <dgm:cxn modelId="{BD5E0E82-C484-42F2-945A-0F0E2098269B}" srcId="{0E160009-BC82-49CC-9236-0ABE6011A824}" destId="{90FDD489-A2EB-4BCD-AF82-F7881895A3C8}" srcOrd="0" destOrd="0" parTransId="{62F1BBAA-77C2-4300-B429-2D70F6D25F5A}" sibTransId="{04A57852-ACCB-4DB1-893F-90D37B2C2940}"/>
    <dgm:cxn modelId="{A0202D82-DA84-4E81-9A48-1B4FDC75FD1E}" type="presOf" srcId="{216D1A62-21BC-4B9F-B1B2-C5E1DE06FCA7}" destId="{60AD4726-3209-448B-B6DA-0F4E29619756}" srcOrd="0" destOrd="2" presId="urn:microsoft.com/office/officeart/2005/8/layout/hList1"/>
    <dgm:cxn modelId="{ED9C9783-3E52-483B-8883-80DACA9BC0CB}" srcId="{0E8E4A81-E766-4570-B5B8-F67D16576483}" destId="{CC72AE3F-E6FB-4F93-9481-6C8053DE67F8}" srcOrd="2" destOrd="0" parTransId="{FDCC1712-9CA6-4BCB-8462-0AD11E08BE4D}" sibTransId="{B717DDE0-DC58-443C-A7D7-0E48DC4F73B0}"/>
    <dgm:cxn modelId="{857CC98B-D22B-4CFD-B731-660396151F1C}" srcId="{208BE1BA-9EEA-429B-8891-A389785407F0}" destId="{6EA275FE-CAF8-4750-80D4-A6A190FCF478}" srcOrd="2" destOrd="0" parTransId="{67321ABE-786D-45FB-9FC3-CD1A26CDB7C1}" sibTransId="{E62638A0-7BE8-4B0D-AFF5-95B972D064FD}"/>
    <dgm:cxn modelId="{D44EE88C-158A-42DE-B87F-FE719B6986E3}" srcId="{208BE1BA-9EEA-429B-8891-A389785407F0}" destId="{ADEED531-022F-4649-A3EC-9084E71283AC}" srcOrd="1" destOrd="0" parTransId="{26659FDE-755A-4936-9C6C-A83CED9D3D46}" sibTransId="{E70E43B9-DEBF-4797-B7C8-EDE08B952D67}"/>
    <dgm:cxn modelId="{A427418E-E2E0-4175-9419-0D4B05D22F86}" type="presOf" srcId="{95A9217F-4516-44AE-BE60-3359543A9142}" destId="{DE9F0469-7344-429B-A171-E6CA82176223}" srcOrd="0" destOrd="0" presId="urn:microsoft.com/office/officeart/2005/8/layout/hList1"/>
    <dgm:cxn modelId="{14372093-42C8-45D1-86FC-AC0A7F18DE6D}" srcId="{208BE1BA-9EEA-429B-8891-A389785407F0}" destId="{95A9217F-4516-44AE-BE60-3359543A9142}" srcOrd="0" destOrd="0" parTransId="{9722E771-7817-4171-BBD0-52A372C42FE2}" sibTransId="{CA292B70-0CD5-4170-93F8-A61886F57C08}"/>
    <dgm:cxn modelId="{E2622C9A-C6B8-4EB1-9481-1AE5ABEB4C63}" type="presOf" srcId="{0E8E4A81-E766-4570-B5B8-F67D16576483}" destId="{AEBFF4B2-C3C6-49E0-8C44-2B087D9A2E4E}" srcOrd="0" destOrd="0" presId="urn:microsoft.com/office/officeart/2005/8/layout/hList1"/>
    <dgm:cxn modelId="{EB303B9A-26DE-4AF9-AC91-ECC7655D1DEF}" srcId="{CC72AE3F-E6FB-4F93-9481-6C8053DE67F8}" destId="{F1D694BE-4AEC-4DF8-B78E-F351E6DE1761}" srcOrd="4" destOrd="0" parTransId="{AD495ACC-759F-4CBC-8A0A-99C52ECEC03F}" sibTransId="{A198F496-12C7-4FC4-9238-6EB294419864}"/>
    <dgm:cxn modelId="{09395BA9-084E-4A3F-98C9-D47A9A079A36}" srcId="{CC72AE3F-E6FB-4F93-9481-6C8053DE67F8}" destId="{CE602CFE-18D8-49F7-B378-2B98D27B4981}" srcOrd="3" destOrd="0" parTransId="{34F517A6-8C6F-4882-92BD-1B04FCB592B5}" sibTransId="{D41738F6-74D8-4874-96EE-BBFC215D247A}"/>
    <dgm:cxn modelId="{6EC543AF-9982-4A0D-9BAB-623662A298DB}" type="presOf" srcId="{9C56AAB3-93F7-4E4A-82A0-175E44F11AE9}" destId="{31CFE374-2E05-4E83-A05C-D0712B3C14B8}" srcOrd="0" destOrd="1" presId="urn:microsoft.com/office/officeart/2005/8/layout/hList1"/>
    <dgm:cxn modelId="{18B8A3B2-8DD7-4C83-A568-4DAC79F90E98}" type="presOf" srcId="{195B1301-583F-49FD-BBC8-51FA8D1C07C0}" destId="{31CFE374-2E05-4E83-A05C-D0712B3C14B8}" srcOrd="0" destOrd="0" presId="urn:microsoft.com/office/officeart/2005/8/layout/hList1"/>
    <dgm:cxn modelId="{38B6C2B2-B001-46F7-9087-5CBAB162F591}" srcId="{208BE1BA-9EEA-429B-8891-A389785407F0}" destId="{0DF9C3F4-7B78-414A-8A3F-DF01C3EE4CDD}" srcOrd="4" destOrd="0" parTransId="{E642D180-FC70-4C80-A374-CFA397C8EBF0}" sibTransId="{95C54A0B-F93D-4105-94EF-B36F0F30B47C}"/>
    <dgm:cxn modelId="{938603CE-B1FA-40E9-B4FA-293099B85AC1}" type="presOf" srcId="{ADEED531-022F-4649-A3EC-9084E71283AC}" destId="{DE9F0469-7344-429B-A171-E6CA82176223}" srcOrd="0" destOrd="1" presId="urn:microsoft.com/office/officeart/2005/8/layout/hList1"/>
    <dgm:cxn modelId="{23CEF4F9-F057-47F3-AF0D-3E09EF4BF8C3}" type="presOf" srcId="{F1D694BE-4AEC-4DF8-B78E-F351E6DE1761}" destId="{31CFE374-2E05-4E83-A05C-D0712B3C14B8}" srcOrd="0" destOrd="4" presId="urn:microsoft.com/office/officeart/2005/8/layout/hList1"/>
    <dgm:cxn modelId="{010138FF-8191-44F9-B29B-98085EDB92D2}" type="presOf" srcId="{0E160009-BC82-49CC-9236-0ABE6011A824}" destId="{80312F4A-401B-473C-B7C4-61F2648364D9}" srcOrd="0" destOrd="0" presId="urn:microsoft.com/office/officeart/2005/8/layout/hList1"/>
    <dgm:cxn modelId="{A1EA13F9-F296-45DF-99F5-1068BFD58F84}" type="presParOf" srcId="{AEBFF4B2-C3C6-49E0-8C44-2B087D9A2E4E}" destId="{71431B65-DB48-44A8-B86B-A660E40C5870}" srcOrd="0" destOrd="0" presId="urn:microsoft.com/office/officeart/2005/8/layout/hList1"/>
    <dgm:cxn modelId="{E6CE2E73-5901-4D5B-AD89-B4B781FBE907}" type="presParOf" srcId="{71431B65-DB48-44A8-B86B-A660E40C5870}" destId="{8CEC81FA-E795-4228-8E7A-CE0A5F598924}" srcOrd="0" destOrd="0" presId="urn:microsoft.com/office/officeart/2005/8/layout/hList1"/>
    <dgm:cxn modelId="{F217E5E8-29EF-4491-9275-FCF81A0725A3}" type="presParOf" srcId="{71431B65-DB48-44A8-B86B-A660E40C5870}" destId="{DE9F0469-7344-429B-A171-E6CA82176223}" srcOrd="1" destOrd="0" presId="urn:microsoft.com/office/officeart/2005/8/layout/hList1"/>
    <dgm:cxn modelId="{9F41FBC2-E207-4A4C-8763-5089406D5768}" type="presParOf" srcId="{AEBFF4B2-C3C6-49E0-8C44-2B087D9A2E4E}" destId="{449EFF36-93BF-4059-9007-66CEDEE7E2BB}" srcOrd="1" destOrd="0" presId="urn:microsoft.com/office/officeart/2005/8/layout/hList1"/>
    <dgm:cxn modelId="{A740853E-732E-47AD-A5A0-D560E24C5F46}" type="presParOf" srcId="{AEBFF4B2-C3C6-49E0-8C44-2B087D9A2E4E}" destId="{F0008DFB-712D-4A23-8066-8D81E740E229}" srcOrd="2" destOrd="0" presId="urn:microsoft.com/office/officeart/2005/8/layout/hList1"/>
    <dgm:cxn modelId="{C5E03BB0-04F9-42FA-88AA-93A223FE9DEF}" type="presParOf" srcId="{F0008DFB-712D-4A23-8066-8D81E740E229}" destId="{80312F4A-401B-473C-B7C4-61F2648364D9}" srcOrd="0" destOrd="0" presId="urn:microsoft.com/office/officeart/2005/8/layout/hList1"/>
    <dgm:cxn modelId="{3F6F40C9-0E06-4DC7-9FEA-820209351A95}" type="presParOf" srcId="{F0008DFB-712D-4A23-8066-8D81E740E229}" destId="{60AD4726-3209-448B-B6DA-0F4E29619756}" srcOrd="1" destOrd="0" presId="urn:microsoft.com/office/officeart/2005/8/layout/hList1"/>
    <dgm:cxn modelId="{D6E2F07E-DF89-473D-8A67-BC035A17510E}" type="presParOf" srcId="{AEBFF4B2-C3C6-49E0-8C44-2B087D9A2E4E}" destId="{1F35C430-2A54-46FC-B3F9-467222EB38EC}" srcOrd="3" destOrd="0" presId="urn:microsoft.com/office/officeart/2005/8/layout/hList1"/>
    <dgm:cxn modelId="{C135B126-E628-44C6-B2AE-B993CC421D84}" type="presParOf" srcId="{AEBFF4B2-C3C6-49E0-8C44-2B087D9A2E4E}" destId="{27F0CDDA-E5BB-4515-8339-F037193EE9FE}" srcOrd="4" destOrd="0" presId="urn:microsoft.com/office/officeart/2005/8/layout/hList1"/>
    <dgm:cxn modelId="{CEDA8480-CADE-4E4E-8F98-3FE162698200}" type="presParOf" srcId="{27F0CDDA-E5BB-4515-8339-F037193EE9FE}" destId="{73E674F4-5881-43AC-96FC-579389F4613C}" srcOrd="0" destOrd="0" presId="urn:microsoft.com/office/officeart/2005/8/layout/hList1"/>
    <dgm:cxn modelId="{6723B2CD-CA49-4467-A066-BC56D0FB895B}" type="presParOf" srcId="{27F0CDDA-E5BB-4515-8339-F037193EE9FE}" destId="{31CFE374-2E05-4E83-A05C-D0712B3C14B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93B8F2-A296-494A-B4AA-30DB017B1B1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A08A4EE-31DB-4B48-A149-4F7361FC9507}">
      <dgm:prSet custT="1"/>
      <dgm:spPr/>
      <dgm:t>
        <a:bodyPr/>
        <a:lstStyle/>
        <a:p>
          <a:pPr>
            <a:lnSpc>
              <a:spcPct val="100000"/>
            </a:lnSpc>
          </a:pPr>
          <a:r>
            <a:rPr lang="en-US" sz="1400" b="1" noProof="0" dirty="0"/>
            <a:t>There will only be one bite at the cherry… Closing loopholes to limit opportunities to obtain planning permission </a:t>
          </a:r>
          <a:endParaRPr lang="en-US" sz="1400" noProof="0" dirty="0"/>
        </a:p>
      </dgm:t>
    </dgm:pt>
    <dgm:pt modelId="{B1B4DE3E-6B5D-44E4-A85D-116717BC4143}" type="parTrans" cxnId="{98EADA9C-077D-43CD-8E15-88F6DA4A2FD8}">
      <dgm:prSet/>
      <dgm:spPr/>
      <dgm:t>
        <a:bodyPr/>
        <a:lstStyle/>
        <a:p>
          <a:endParaRPr lang="en-US"/>
        </a:p>
      </dgm:t>
    </dgm:pt>
    <dgm:pt modelId="{84AE0558-AEB4-4241-837A-BAA72FFAACF8}" type="sibTrans" cxnId="{98EADA9C-077D-43CD-8E15-88F6DA4A2FD8}">
      <dgm:prSet/>
      <dgm:spPr/>
      <dgm:t>
        <a:bodyPr/>
        <a:lstStyle/>
        <a:p>
          <a:endParaRPr lang="en-US"/>
        </a:p>
      </dgm:t>
    </dgm:pt>
    <dgm:pt modelId="{17C27CBF-3C93-4D02-A54F-FE89D4CF74E8}">
      <dgm:prSet custT="1"/>
      <dgm:spPr/>
      <dgm:t>
        <a:bodyPr/>
        <a:lstStyle/>
        <a:p>
          <a:pPr>
            <a:lnSpc>
              <a:spcPct val="100000"/>
            </a:lnSpc>
          </a:pPr>
          <a:r>
            <a:rPr lang="en-US" sz="1400" b="1" noProof="0" dirty="0"/>
            <a:t>How do we ensure PINS is made aware of a planning application for the development subject to enforcement action?</a:t>
          </a:r>
        </a:p>
        <a:p>
          <a:pPr>
            <a:lnSpc>
              <a:spcPct val="100000"/>
            </a:lnSpc>
          </a:pPr>
          <a:r>
            <a:rPr lang="en-US" sz="1400" noProof="0" dirty="0"/>
            <a:t>Rely on human intervention or technology ?</a:t>
          </a:r>
        </a:p>
      </dgm:t>
    </dgm:pt>
    <dgm:pt modelId="{9008C3C3-BDA6-46B1-8DD1-785B6B5E95BC}" type="parTrans" cxnId="{DABBF253-69A9-4821-B24B-244F19401BEF}">
      <dgm:prSet/>
      <dgm:spPr/>
      <dgm:t>
        <a:bodyPr/>
        <a:lstStyle/>
        <a:p>
          <a:endParaRPr lang="en-US"/>
        </a:p>
      </dgm:t>
    </dgm:pt>
    <dgm:pt modelId="{FF6DEE77-ADF6-4B91-89B6-EAD6B70C95DF}" type="sibTrans" cxnId="{DABBF253-69A9-4821-B24B-244F19401BEF}">
      <dgm:prSet/>
      <dgm:spPr/>
      <dgm:t>
        <a:bodyPr/>
        <a:lstStyle/>
        <a:p>
          <a:endParaRPr lang="en-US"/>
        </a:p>
      </dgm:t>
    </dgm:pt>
    <dgm:pt modelId="{0E3D5683-ACF8-45B0-AC9F-A24C558A1FE0}">
      <dgm:prSet custT="1"/>
      <dgm:spPr/>
      <dgm:t>
        <a:bodyPr/>
        <a:lstStyle/>
        <a:p>
          <a:pPr>
            <a:lnSpc>
              <a:spcPct val="100000"/>
            </a:lnSpc>
          </a:pPr>
          <a:r>
            <a:rPr lang="en-US" sz="1400" b="1" noProof="0" dirty="0"/>
            <a:t>If you think ground (a) is barred, speak up &amp; tell PINS </a:t>
          </a:r>
          <a:endParaRPr lang="en-US" sz="1400" noProof="0" dirty="0"/>
        </a:p>
      </dgm:t>
    </dgm:pt>
    <dgm:pt modelId="{6692C1C9-0B94-4C5C-9B84-FA050205C637}" type="parTrans" cxnId="{23801FDD-9CC5-494B-A0DF-869106849B9D}">
      <dgm:prSet/>
      <dgm:spPr/>
      <dgm:t>
        <a:bodyPr/>
        <a:lstStyle/>
        <a:p>
          <a:endParaRPr lang="en-US"/>
        </a:p>
      </dgm:t>
    </dgm:pt>
    <dgm:pt modelId="{A4F00E26-B994-42BC-800D-0E848F3F2B72}" type="sibTrans" cxnId="{23801FDD-9CC5-494B-A0DF-869106849B9D}">
      <dgm:prSet/>
      <dgm:spPr/>
      <dgm:t>
        <a:bodyPr/>
        <a:lstStyle/>
        <a:p>
          <a:endParaRPr lang="en-US"/>
        </a:p>
      </dgm:t>
    </dgm:pt>
    <dgm:pt modelId="{74E2BCF2-359A-47C2-823E-C5BC1DD882DD}" type="pres">
      <dgm:prSet presAssocID="{6493B8F2-A296-494A-B4AA-30DB017B1B16}" presName="root" presStyleCnt="0">
        <dgm:presLayoutVars>
          <dgm:dir/>
          <dgm:resizeHandles val="exact"/>
        </dgm:presLayoutVars>
      </dgm:prSet>
      <dgm:spPr/>
    </dgm:pt>
    <dgm:pt modelId="{B702752F-65A8-4F9B-AF86-4B45C3595110}" type="pres">
      <dgm:prSet presAssocID="{2A08A4EE-31DB-4B48-A149-4F7361FC9507}" presName="compNode" presStyleCnt="0"/>
      <dgm:spPr/>
    </dgm:pt>
    <dgm:pt modelId="{37FCE615-D385-4705-BBFB-79CF223F5813}" type="pres">
      <dgm:prSet presAssocID="{2A08A4EE-31DB-4B48-A149-4F7361FC95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apes"/>
        </a:ext>
      </dgm:extLst>
    </dgm:pt>
    <dgm:pt modelId="{E960B160-B12F-4AB4-9974-0BEB6531403C}" type="pres">
      <dgm:prSet presAssocID="{2A08A4EE-31DB-4B48-A149-4F7361FC9507}" presName="spaceRect" presStyleCnt="0"/>
      <dgm:spPr/>
    </dgm:pt>
    <dgm:pt modelId="{4D26F976-BA2A-4EBF-A811-116B50B02CE9}" type="pres">
      <dgm:prSet presAssocID="{2A08A4EE-31DB-4B48-A149-4F7361FC9507}" presName="textRect" presStyleLbl="revTx" presStyleIdx="0" presStyleCnt="3">
        <dgm:presLayoutVars>
          <dgm:chMax val="1"/>
          <dgm:chPref val="1"/>
        </dgm:presLayoutVars>
      </dgm:prSet>
      <dgm:spPr/>
    </dgm:pt>
    <dgm:pt modelId="{512826F2-EC74-4687-B51E-39FF03A2EBA8}" type="pres">
      <dgm:prSet presAssocID="{84AE0558-AEB4-4241-837A-BAA72FFAACF8}" presName="sibTrans" presStyleCnt="0"/>
      <dgm:spPr/>
    </dgm:pt>
    <dgm:pt modelId="{146E125D-16D3-4E78-A757-EA06C84D5979}" type="pres">
      <dgm:prSet presAssocID="{17C27CBF-3C93-4D02-A54F-FE89D4CF74E8}" presName="compNode" presStyleCnt="0"/>
      <dgm:spPr/>
    </dgm:pt>
    <dgm:pt modelId="{C4E85DDC-5C9C-4DAC-9555-8F64286D238C}" type="pres">
      <dgm:prSet presAssocID="{17C27CBF-3C93-4D02-A54F-FE89D4CF74E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r"/>
        </a:ext>
      </dgm:extLst>
    </dgm:pt>
    <dgm:pt modelId="{6117ACE1-F6EC-4081-9E14-9AD34D2E86B9}" type="pres">
      <dgm:prSet presAssocID="{17C27CBF-3C93-4D02-A54F-FE89D4CF74E8}" presName="spaceRect" presStyleCnt="0"/>
      <dgm:spPr/>
    </dgm:pt>
    <dgm:pt modelId="{AB65FE3B-6EDA-417A-A530-8B089F2D5B74}" type="pres">
      <dgm:prSet presAssocID="{17C27CBF-3C93-4D02-A54F-FE89D4CF74E8}" presName="textRect" presStyleLbl="revTx" presStyleIdx="1" presStyleCnt="3">
        <dgm:presLayoutVars>
          <dgm:chMax val="1"/>
          <dgm:chPref val="1"/>
        </dgm:presLayoutVars>
      </dgm:prSet>
      <dgm:spPr/>
    </dgm:pt>
    <dgm:pt modelId="{AE2BA8C7-F221-40CC-A3CE-D5D9620A1F88}" type="pres">
      <dgm:prSet presAssocID="{FF6DEE77-ADF6-4B91-89B6-EAD6B70C95DF}" presName="sibTrans" presStyleCnt="0"/>
      <dgm:spPr/>
    </dgm:pt>
    <dgm:pt modelId="{78D527A5-3CA8-4495-9DB2-7E2C745A3B55}" type="pres">
      <dgm:prSet presAssocID="{0E3D5683-ACF8-45B0-AC9F-A24C558A1FE0}" presName="compNode" presStyleCnt="0"/>
      <dgm:spPr/>
    </dgm:pt>
    <dgm:pt modelId="{0B132629-96DB-426D-B7E6-26914A4C7FCF}" type="pres">
      <dgm:prSet presAssocID="{0E3D5683-ACF8-45B0-AC9F-A24C558A1FE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ute Speaker"/>
        </a:ext>
      </dgm:extLst>
    </dgm:pt>
    <dgm:pt modelId="{49B93277-2740-4CA8-9CA3-A0C56D5F43DC}" type="pres">
      <dgm:prSet presAssocID="{0E3D5683-ACF8-45B0-AC9F-A24C558A1FE0}" presName="spaceRect" presStyleCnt="0"/>
      <dgm:spPr/>
    </dgm:pt>
    <dgm:pt modelId="{39A21CD8-364D-4ACF-BB7C-C3648DA45F7A}" type="pres">
      <dgm:prSet presAssocID="{0E3D5683-ACF8-45B0-AC9F-A24C558A1FE0}" presName="textRect" presStyleLbl="revTx" presStyleIdx="2" presStyleCnt="3">
        <dgm:presLayoutVars>
          <dgm:chMax val="1"/>
          <dgm:chPref val="1"/>
        </dgm:presLayoutVars>
      </dgm:prSet>
      <dgm:spPr/>
    </dgm:pt>
  </dgm:ptLst>
  <dgm:cxnLst>
    <dgm:cxn modelId="{C913D710-5E8F-4D7A-AFF6-838F8B5160EC}" type="presOf" srcId="{6493B8F2-A296-494A-B4AA-30DB017B1B16}" destId="{74E2BCF2-359A-47C2-823E-C5BC1DD882DD}" srcOrd="0" destOrd="0" presId="urn:microsoft.com/office/officeart/2018/2/layout/IconLabelList"/>
    <dgm:cxn modelId="{DABBF253-69A9-4821-B24B-244F19401BEF}" srcId="{6493B8F2-A296-494A-B4AA-30DB017B1B16}" destId="{17C27CBF-3C93-4D02-A54F-FE89D4CF74E8}" srcOrd="1" destOrd="0" parTransId="{9008C3C3-BDA6-46B1-8DD1-785B6B5E95BC}" sibTransId="{FF6DEE77-ADF6-4B91-89B6-EAD6B70C95DF}"/>
    <dgm:cxn modelId="{98EADA9C-077D-43CD-8E15-88F6DA4A2FD8}" srcId="{6493B8F2-A296-494A-B4AA-30DB017B1B16}" destId="{2A08A4EE-31DB-4B48-A149-4F7361FC9507}" srcOrd="0" destOrd="0" parTransId="{B1B4DE3E-6B5D-44E4-A85D-116717BC4143}" sibTransId="{84AE0558-AEB4-4241-837A-BAA72FFAACF8}"/>
    <dgm:cxn modelId="{A0BD2AB7-45E0-4D2E-BB23-9C7BDB956ADC}" type="presOf" srcId="{0E3D5683-ACF8-45B0-AC9F-A24C558A1FE0}" destId="{39A21CD8-364D-4ACF-BB7C-C3648DA45F7A}" srcOrd="0" destOrd="0" presId="urn:microsoft.com/office/officeart/2018/2/layout/IconLabelList"/>
    <dgm:cxn modelId="{D24ED2C2-4BED-4115-A0ED-3EBE2C60B2EB}" type="presOf" srcId="{17C27CBF-3C93-4D02-A54F-FE89D4CF74E8}" destId="{AB65FE3B-6EDA-417A-A530-8B089F2D5B74}" srcOrd="0" destOrd="0" presId="urn:microsoft.com/office/officeart/2018/2/layout/IconLabelList"/>
    <dgm:cxn modelId="{4DA291D2-2966-4C3D-832B-94F485836396}" type="presOf" srcId="{2A08A4EE-31DB-4B48-A149-4F7361FC9507}" destId="{4D26F976-BA2A-4EBF-A811-116B50B02CE9}" srcOrd="0" destOrd="0" presId="urn:microsoft.com/office/officeart/2018/2/layout/IconLabelList"/>
    <dgm:cxn modelId="{23801FDD-9CC5-494B-A0DF-869106849B9D}" srcId="{6493B8F2-A296-494A-B4AA-30DB017B1B16}" destId="{0E3D5683-ACF8-45B0-AC9F-A24C558A1FE0}" srcOrd="2" destOrd="0" parTransId="{6692C1C9-0B94-4C5C-9B84-FA050205C637}" sibTransId="{A4F00E26-B994-42BC-800D-0E848F3F2B72}"/>
    <dgm:cxn modelId="{BF9808C3-BD3A-49B1-9E67-04E4506545BF}" type="presParOf" srcId="{74E2BCF2-359A-47C2-823E-C5BC1DD882DD}" destId="{B702752F-65A8-4F9B-AF86-4B45C3595110}" srcOrd="0" destOrd="0" presId="urn:microsoft.com/office/officeart/2018/2/layout/IconLabelList"/>
    <dgm:cxn modelId="{77FC30B9-2889-42FD-9B21-B5A88B76A682}" type="presParOf" srcId="{B702752F-65A8-4F9B-AF86-4B45C3595110}" destId="{37FCE615-D385-4705-BBFB-79CF223F5813}" srcOrd="0" destOrd="0" presId="urn:microsoft.com/office/officeart/2018/2/layout/IconLabelList"/>
    <dgm:cxn modelId="{9B11BEAD-D573-44A3-905A-5D22BA9166C7}" type="presParOf" srcId="{B702752F-65A8-4F9B-AF86-4B45C3595110}" destId="{E960B160-B12F-4AB4-9974-0BEB6531403C}" srcOrd="1" destOrd="0" presId="urn:microsoft.com/office/officeart/2018/2/layout/IconLabelList"/>
    <dgm:cxn modelId="{1E3B101D-871A-4B8E-A1A3-44A168F02516}" type="presParOf" srcId="{B702752F-65A8-4F9B-AF86-4B45C3595110}" destId="{4D26F976-BA2A-4EBF-A811-116B50B02CE9}" srcOrd="2" destOrd="0" presId="urn:microsoft.com/office/officeart/2018/2/layout/IconLabelList"/>
    <dgm:cxn modelId="{AFD7C33D-0F73-484C-BB8E-3C6566CD96B7}" type="presParOf" srcId="{74E2BCF2-359A-47C2-823E-C5BC1DD882DD}" destId="{512826F2-EC74-4687-B51E-39FF03A2EBA8}" srcOrd="1" destOrd="0" presId="urn:microsoft.com/office/officeart/2018/2/layout/IconLabelList"/>
    <dgm:cxn modelId="{FB8161F5-135D-40C5-BE49-BD3F1974C762}" type="presParOf" srcId="{74E2BCF2-359A-47C2-823E-C5BC1DD882DD}" destId="{146E125D-16D3-4E78-A757-EA06C84D5979}" srcOrd="2" destOrd="0" presId="urn:microsoft.com/office/officeart/2018/2/layout/IconLabelList"/>
    <dgm:cxn modelId="{73D901DB-0C45-4EED-9C0E-49E141EF18F5}" type="presParOf" srcId="{146E125D-16D3-4E78-A757-EA06C84D5979}" destId="{C4E85DDC-5C9C-4DAC-9555-8F64286D238C}" srcOrd="0" destOrd="0" presId="urn:microsoft.com/office/officeart/2018/2/layout/IconLabelList"/>
    <dgm:cxn modelId="{3B4ACCCD-4349-4A34-B39E-584F1B3BD815}" type="presParOf" srcId="{146E125D-16D3-4E78-A757-EA06C84D5979}" destId="{6117ACE1-F6EC-4081-9E14-9AD34D2E86B9}" srcOrd="1" destOrd="0" presId="urn:microsoft.com/office/officeart/2018/2/layout/IconLabelList"/>
    <dgm:cxn modelId="{9FD13624-21AF-4137-8110-D77FECAD464C}" type="presParOf" srcId="{146E125D-16D3-4E78-A757-EA06C84D5979}" destId="{AB65FE3B-6EDA-417A-A530-8B089F2D5B74}" srcOrd="2" destOrd="0" presId="urn:microsoft.com/office/officeart/2018/2/layout/IconLabelList"/>
    <dgm:cxn modelId="{F6469153-02A7-4647-BF7A-EAFDF67BBD5B}" type="presParOf" srcId="{74E2BCF2-359A-47C2-823E-C5BC1DD882DD}" destId="{AE2BA8C7-F221-40CC-A3CE-D5D9620A1F88}" srcOrd="3" destOrd="0" presId="urn:microsoft.com/office/officeart/2018/2/layout/IconLabelList"/>
    <dgm:cxn modelId="{BBFDB52A-0F45-4BD7-B903-FE25784C8727}" type="presParOf" srcId="{74E2BCF2-359A-47C2-823E-C5BC1DD882DD}" destId="{78D527A5-3CA8-4495-9DB2-7E2C745A3B55}" srcOrd="4" destOrd="0" presId="urn:microsoft.com/office/officeart/2018/2/layout/IconLabelList"/>
    <dgm:cxn modelId="{3C5479AA-E376-4D54-8EDA-4BEF41A89E8A}" type="presParOf" srcId="{78D527A5-3CA8-4495-9DB2-7E2C745A3B55}" destId="{0B132629-96DB-426D-B7E6-26914A4C7FCF}" srcOrd="0" destOrd="0" presId="urn:microsoft.com/office/officeart/2018/2/layout/IconLabelList"/>
    <dgm:cxn modelId="{A453F065-F7A1-45E8-A5AD-5AF1AD036DA8}" type="presParOf" srcId="{78D527A5-3CA8-4495-9DB2-7E2C745A3B55}" destId="{49B93277-2740-4CA8-9CA3-A0C56D5F43DC}" srcOrd="1" destOrd="0" presId="urn:microsoft.com/office/officeart/2018/2/layout/IconLabelList"/>
    <dgm:cxn modelId="{DF2D2A02-5C7F-4EFC-882E-05484C5E8B5C}" type="presParOf" srcId="{78D527A5-3CA8-4495-9DB2-7E2C745A3B55}" destId="{39A21CD8-364D-4ACF-BB7C-C3648DA45F7A}"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2F4FA0-8A0B-4F10-86E7-986477C1A5D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93885F2-9E0C-4EC5-A3E9-072D2E46226D}">
      <dgm:prSet/>
      <dgm:spPr/>
      <dgm:t>
        <a:bodyPr/>
        <a:lstStyle/>
        <a:p>
          <a:r>
            <a:rPr lang="en-US" b="1" noProof="0" dirty="0"/>
            <a:t>Power to dismiss (chuck out!) appeals where a customer causes undue delay in enforcement/</a:t>
          </a:r>
          <a:r>
            <a:rPr lang="en-US" b="1" noProof="0" dirty="0" err="1"/>
            <a:t>LDC</a:t>
          </a:r>
          <a:r>
            <a:rPr lang="en-US" b="1" noProof="0" dirty="0"/>
            <a:t> appeal</a:t>
          </a:r>
        </a:p>
      </dgm:t>
    </dgm:pt>
    <dgm:pt modelId="{D61A51C1-8707-4863-A92C-8D1D1DA8822B}" type="parTrans" cxnId="{5BB5346D-DFE4-4207-8C95-B17F58F234CE}">
      <dgm:prSet/>
      <dgm:spPr/>
      <dgm:t>
        <a:bodyPr/>
        <a:lstStyle/>
        <a:p>
          <a:endParaRPr lang="en-US"/>
        </a:p>
      </dgm:t>
    </dgm:pt>
    <dgm:pt modelId="{DE525805-D3A0-4D39-AA0C-6AB31C3FA3D8}" type="sibTrans" cxnId="{5BB5346D-DFE4-4207-8C95-B17F58F234CE}">
      <dgm:prSet/>
      <dgm:spPr/>
      <dgm:t>
        <a:bodyPr/>
        <a:lstStyle/>
        <a:p>
          <a:endParaRPr lang="en-US"/>
        </a:p>
      </dgm:t>
    </dgm:pt>
    <dgm:pt modelId="{ED952993-D19C-4583-A6C7-7B3AEF60E9A8}">
      <dgm:prSet/>
      <dgm:spPr/>
      <dgm:t>
        <a:bodyPr/>
        <a:lstStyle/>
        <a:p>
          <a:r>
            <a:rPr lang="en-US" b="1" noProof="0" dirty="0"/>
            <a:t>LPA doesn’t submit questionnaire or statement, or any document required by regulations despite chasing</a:t>
          </a:r>
          <a:endParaRPr lang="en-US" noProof="0" dirty="0"/>
        </a:p>
      </dgm:t>
    </dgm:pt>
    <dgm:pt modelId="{758D9D1A-2953-4B47-A115-C3A7F99D0A72}" type="parTrans" cxnId="{BA5F4CD2-72A9-466D-94C1-02AA50A2712E}">
      <dgm:prSet/>
      <dgm:spPr/>
      <dgm:t>
        <a:bodyPr/>
        <a:lstStyle/>
        <a:p>
          <a:endParaRPr lang="en-US"/>
        </a:p>
      </dgm:t>
    </dgm:pt>
    <dgm:pt modelId="{31055327-AD43-4D5B-B1B2-03FCA862EAD2}" type="sibTrans" cxnId="{BA5F4CD2-72A9-466D-94C1-02AA50A2712E}">
      <dgm:prSet/>
      <dgm:spPr/>
      <dgm:t>
        <a:bodyPr/>
        <a:lstStyle/>
        <a:p>
          <a:endParaRPr lang="en-US"/>
        </a:p>
      </dgm:t>
    </dgm:pt>
    <dgm:pt modelId="{13E898B4-3026-4D92-977A-0FFE8FC20C4A}">
      <dgm:prSet/>
      <dgm:spPr/>
      <dgm:t>
        <a:bodyPr/>
        <a:lstStyle/>
        <a:p>
          <a:r>
            <a:rPr lang="en-US" b="1" noProof="0" dirty="0"/>
            <a:t>Appellant fails to submit supporting information or statement required</a:t>
          </a:r>
          <a:endParaRPr lang="en-US" noProof="0" dirty="0"/>
        </a:p>
      </dgm:t>
    </dgm:pt>
    <dgm:pt modelId="{7BF2EE86-7A15-4BE2-96BE-07A0E056D3C5}" type="parTrans" cxnId="{60827090-8CDC-47B7-B153-3C8F832CC901}">
      <dgm:prSet/>
      <dgm:spPr/>
      <dgm:t>
        <a:bodyPr/>
        <a:lstStyle/>
        <a:p>
          <a:endParaRPr lang="en-US"/>
        </a:p>
      </dgm:t>
    </dgm:pt>
    <dgm:pt modelId="{7837B7B3-31A4-433D-93C5-4CF10C8567DF}" type="sibTrans" cxnId="{60827090-8CDC-47B7-B153-3C8F832CC901}">
      <dgm:prSet/>
      <dgm:spPr/>
      <dgm:t>
        <a:bodyPr/>
        <a:lstStyle/>
        <a:p>
          <a:endParaRPr lang="en-US"/>
        </a:p>
      </dgm:t>
    </dgm:pt>
    <dgm:pt modelId="{23A5A605-15BB-4976-B284-330187F00F8A}">
      <dgm:prSet/>
      <dgm:spPr/>
      <dgm:t>
        <a:bodyPr/>
        <a:lstStyle/>
        <a:p>
          <a:r>
            <a:rPr lang="en-US" b="1" noProof="0" dirty="0"/>
            <a:t>Failure to agree a date for an oral event</a:t>
          </a:r>
          <a:endParaRPr lang="en-US" noProof="0" dirty="0"/>
        </a:p>
      </dgm:t>
    </dgm:pt>
    <dgm:pt modelId="{86DBAC0D-4BB6-434E-94C8-1B89B56AE435}" type="parTrans" cxnId="{3FA54EC6-80AF-4EF4-9CB3-CF63817A02F8}">
      <dgm:prSet/>
      <dgm:spPr/>
      <dgm:t>
        <a:bodyPr/>
        <a:lstStyle/>
        <a:p>
          <a:endParaRPr lang="en-US"/>
        </a:p>
      </dgm:t>
    </dgm:pt>
    <dgm:pt modelId="{FE4D4EEF-428F-4808-8ABC-6D2F99B585DC}" type="sibTrans" cxnId="{3FA54EC6-80AF-4EF4-9CB3-CF63817A02F8}">
      <dgm:prSet/>
      <dgm:spPr/>
      <dgm:t>
        <a:bodyPr/>
        <a:lstStyle/>
        <a:p>
          <a:endParaRPr lang="en-US"/>
        </a:p>
      </dgm:t>
    </dgm:pt>
    <dgm:pt modelId="{38770D22-0ACE-47B8-8C29-0A2EA39DE15E}">
      <dgm:prSet/>
      <dgm:spPr/>
      <dgm:t>
        <a:bodyPr/>
        <a:lstStyle/>
        <a:p>
          <a:r>
            <a:rPr lang="en-US" b="1" noProof="0" dirty="0"/>
            <a:t>Repeated adjournment requests</a:t>
          </a:r>
          <a:endParaRPr lang="en-US" noProof="0" dirty="0"/>
        </a:p>
      </dgm:t>
    </dgm:pt>
    <dgm:pt modelId="{04AFE7FD-A7A8-490C-9EB7-7FAEF3879F07}" type="parTrans" cxnId="{F175F848-66D3-42FC-A46B-5E4CBA9CE111}">
      <dgm:prSet/>
      <dgm:spPr/>
      <dgm:t>
        <a:bodyPr/>
        <a:lstStyle/>
        <a:p>
          <a:endParaRPr lang="en-US"/>
        </a:p>
      </dgm:t>
    </dgm:pt>
    <dgm:pt modelId="{5F1DA155-2239-469C-ACF3-EA5A82B6D091}" type="sibTrans" cxnId="{F175F848-66D3-42FC-A46B-5E4CBA9CE111}">
      <dgm:prSet/>
      <dgm:spPr/>
      <dgm:t>
        <a:bodyPr/>
        <a:lstStyle/>
        <a:p>
          <a:endParaRPr lang="en-US"/>
        </a:p>
      </dgm:t>
    </dgm:pt>
    <dgm:pt modelId="{DB7E66CD-A6AC-4BFE-B60D-878D7EFF1D29}">
      <dgm:prSet/>
      <dgm:spPr/>
      <dgm:t>
        <a:bodyPr/>
        <a:lstStyle/>
        <a:p>
          <a:r>
            <a:rPr lang="en-US" b="1" noProof="0" dirty="0"/>
            <a:t>Failure to turn up to an event (SV, H, LI)</a:t>
          </a:r>
          <a:endParaRPr lang="en-US" noProof="0" dirty="0"/>
        </a:p>
      </dgm:t>
    </dgm:pt>
    <dgm:pt modelId="{4E73D898-C313-4864-BA90-13C73B90B4D9}" type="parTrans" cxnId="{91598867-F03D-4440-9531-9CFF5204BD8B}">
      <dgm:prSet/>
      <dgm:spPr/>
      <dgm:t>
        <a:bodyPr/>
        <a:lstStyle/>
        <a:p>
          <a:endParaRPr lang="en-US"/>
        </a:p>
      </dgm:t>
    </dgm:pt>
    <dgm:pt modelId="{B415AA37-F845-4188-8170-1BB81497334B}" type="sibTrans" cxnId="{91598867-F03D-4440-9531-9CFF5204BD8B}">
      <dgm:prSet/>
      <dgm:spPr/>
      <dgm:t>
        <a:bodyPr/>
        <a:lstStyle/>
        <a:p>
          <a:endParaRPr lang="en-US"/>
        </a:p>
      </dgm:t>
    </dgm:pt>
    <dgm:pt modelId="{EAEB0CB3-E1B6-42FD-90E2-F1A9D11FF86C}">
      <dgm:prSet/>
      <dgm:spPr/>
      <dgm:t>
        <a:bodyPr/>
        <a:lstStyle/>
        <a:p>
          <a:r>
            <a:rPr lang="en-US" b="1" noProof="0" dirty="0"/>
            <a:t>Non-compliance with procedure</a:t>
          </a:r>
          <a:endParaRPr lang="en-US" noProof="0" dirty="0"/>
        </a:p>
      </dgm:t>
    </dgm:pt>
    <dgm:pt modelId="{75C47720-04F8-40D0-B49B-2ED5712464B8}" type="parTrans" cxnId="{8B0D0AE3-646C-49AA-A00A-E036317C4F37}">
      <dgm:prSet/>
      <dgm:spPr/>
      <dgm:t>
        <a:bodyPr/>
        <a:lstStyle/>
        <a:p>
          <a:endParaRPr lang="en-US"/>
        </a:p>
      </dgm:t>
    </dgm:pt>
    <dgm:pt modelId="{AC0FF674-0AED-4C4C-974A-9C37466D4F01}" type="sibTrans" cxnId="{8B0D0AE3-646C-49AA-A00A-E036317C4F37}">
      <dgm:prSet/>
      <dgm:spPr/>
      <dgm:t>
        <a:bodyPr/>
        <a:lstStyle/>
        <a:p>
          <a:endParaRPr lang="en-US"/>
        </a:p>
      </dgm:t>
    </dgm:pt>
    <dgm:pt modelId="{0E90A525-9A71-41DB-AFD0-D3185A8D1609}">
      <dgm:prSet/>
      <dgm:spPr/>
      <dgm:t>
        <a:bodyPr/>
        <a:lstStyle/>
        <a:p>
          <a:r>
            <a:rPr lang="en-US" b="1" noProof="0" dirty="0"/>
            <a:t>Any other…</a:t>
          </a:r>
          <a:endParaRPr lang="en-US" noProof="0" dirty="0"/>
        </a:p>
      </dgm:t>
    </dgm:pt>
    <dgm:pt modelId="{586603A8-F921-4FAA-9CEF-6474F2D81820}" type="parTrans" cxnId="{CBBF78DB-A13B-40A2-82AA-97EB55E6D9BB}">
      <dgm:prSet/>
      <dgm:spPr/>
      <dgm:t>
        <a:bodyPr/>
        <a:lstStyle/>
        <a:p>
          <a:endParaRPr lang="en-US"/>
        </a:p>
      </dgm:t>
    </dgm:pt>
    <dgm:pt modelId="{570EABDB-3D81-4445-B86E-B2F8BFA9A848}" type="sibTrans" cxnId="{CBBF78DB-A13B-40A2-82AA-97EB55E6D9BB}">
      <dgm:prSet/>
      <dgm:spPr/>
      <dgm:t>
        <a:bodyPr/>
        <a:lstStyle/>
        <a:p>
          <a:endParaRPr lang="en-US"/>
        </a:p>
      </dgm:t>
    </dgm:pt>
    <dgm:pt modelId="{B27E8A34-54C3-4E12-901B-B8CBB3FC5DDD}" type="pres">
      <dgm:prSet presAssocID="{472F4FA0-8A0B-4F10-86E7-986477C1A5D5}" presName="vert0" presStyleCnt="0">
        <dgm:presLayoutVars>
          <dgm:dir/>
          <dgm:animOne val="branch"/>
          <dgm:animLvl val="lvl"/>
        </dgm:presLayoutVars>
      </dgm:prSet>
      <dgm:spPr/>
    </dgm:pt>
    <dgm:pt modelId="{5BD32272-BA10-45BF-9F9C-E36812A7A090}" type="pres">
      <dgm:prSet presAssocID="{C93885F2-9E0C-4EC5-A3E9-072D2E46226D}" presName="thickLine" presStyleLbl="alignNode1" presStyleIdx="0" presStyleCnt="8"/>
      <dgm:spPr/>
    </dgm:pt>
    <dgm:pt modelId="{DFC4836E-A02C-4188-909A-8BB3AA7CCB3B}" type="pres">
      <dgm:prSet presAssocID="{C93885F2-9E0C-4EC5-A3E9-072D2E46226D}" presName="horz1" presStyleCnt="0"/>
      <dgm:spPr/>
    </dgm:pt>
    <dgm:pt modelId="{F162E541-C1F6-47BF-8EC2-C8313912BEAE}" type="pres">
      <dgm:prSet presAssocID="{C93885F2-9E0C-4EC5-A3E9-072D2E46226D}" presName="tx1" presStyleLbl="revTx" presStyleIdx="0" presStyleCnt="8"/>
      <dgm:spPr/>
    </dgm:pt>
    <dgm:pt modelId="{49FC1814-0A35-4474-8C49-AFB4E8D8B73B}" type="pres">
      <dgm:prSet presAssocID="{C93885F2-9E0C-4EC5-A3E9-072D2E46226D}" presName="vert1" presStyleCnt="0"/>
      <dgm:spPr/>
    </dgm:pt>
    <dgm:pt modelId="{4357B329-AD84-4064-9F22-7D96D9166F5C}" type="pres">
      <dgm:prSet presAssocID="{ED952993-D19C-4583-A6C7-7B3AEF60E9A8}" presName="thickLine" presStyleLbl="alignNode1" presStyleIdx="1" presStyleCnt="8"/>
      <dgm:spPr/>
    </dgm:pt>
    <dgm:pt modelId="{D9F60ACD-DB48-4104-BFDC-8892B55AE434}" type="pres">
      <dgm:prSet presAssocID="{ED952993-D19C-4583-A6C7-7B3AEF60E9A8}" presName="horz1" presStyleCnt="0"/>
      <dgm:spPr/>
    </dgm:pt>
    <dgm:pt modelId="{1FA9840E-2044-41D8-AE18-2A7BD7A0AB1F}" type="pres">
      <dgm:prSet presAssocID="{ED952993-D19C-4583-A6C7-7B3AEF60E9A8}" presName="tx1" presStyleLbl="revTx" presStyleIdx="1" presStyleCnt="8"/>
      <dgm:spPr/>
    </dgm:pt>
    <dgm:pt modelId="{E784F1AA-30A4-4AC8-A667-264F10CE4569}" type="pres">
      <dgm:prSet presAssocID="{ED952993-D19C-4583-A6C7-7B3AEF60E9A8}" presName="vert1" presStyleCnt="0"/>
      <dgm:spPr/>
    </dgm:pt>
    <dgm:pt modelId="{9238E805-6369-4EDD-B7C7-ABB3124EF196}" type="pres">
      <dgm:prSet presAssocID="{13E898B4-3026-4D92-977A-0FFE8FC20C4A}" presName="thickLine" presStyleLbl="alignNode1" presStyleIdx="2" presStyleCnt="8"/>
      <dgm:spPr/>
    </dgm:pt>
    <dgm:pt modelId="{3C9826AB-4230-4D89-BACC-2B166858A798}" type="pres">
      <dgm:prSet presAssocID="{13E898B4-3026-4D92-977A-0FFE8FC20C4A}" presName="horz1" presStyleCnt="0"/>
      <dgm:spPr/>
    </dgm:pt>
    <dgm:pt modelId="{5C218632-08F1-4E23-8105-AC0DFB12B8EF}" type="pres">
      <dgm:prSet presAssocID="{13E898B4-3026-4D92-977A-0FFE8FC20C4A}" presName="tx1" presStyleLbl="revTx" presStyleIdx="2" presStyleCnt="8"/>
      <dgm:spPr/>
    </dgm:pt>
    <dgm:pt modelId="{0A79A060-1643-4E15-BEE5-4B4447CF6D0B}" type="pres">
      <dgm:prSet presAssocID="{13E898B4-3026-4D92-977A-0FFE8FC20C4A}" presName="vert1" presStyleCnt="0"/>
      <dgm:spPr/>
    </dgm:pt>
    <dgm:pt modelId="{61916D3E-ABBE-4AAE-A832-C6E023C574F2}" type="pres">
      <dgm:prSet presAssocID="{23A5A605-15BB-4976-B284-330187F00F8A}" presName="thickLine" presStyleLbl="alignNode1" presStyleIdx="3" presStyleCnt="8"/>
      <dgm:spPr/>
    </dgm:pt>
    <dgm:pt modelId="{7C1FF5FF-CD8E-4356-A89B-CB3147521E0E}" type="pres">
      <dgm:prSet presAssocID="{23A5A605-15BB-4976-B284-330187F00F8A}" presName="horz1" presStyleCnt="0"/>
      <dgm:spPr/>
    </dgm:pt>
    <dgm:pt modelId="{0E4F6A62-33B0-4EAD-8085-8FB99F555020}" type="pres">
      <dgm:prSet presAssocID="{23A5A605-15BB-4976-B284-330187F00F8A}" presName="tx1" presStyleLbl="revTx" presStyleIdx="3" presStyleCnt="8"/>
      <dgm:spPr/>
    </dgm:pt>
    <dgm:pt modelId="{6588AF8D-680F-4469-B5EE-59B66761C775}" type="pres">
      <dgm:prSet presAssocID="{23A5A605-15BB-4976-B284-330187F00F8A}" presName="vert1" presStyleCnt="0"/>
      <dgm:spPr/>
    </dgm:pt>
    <dgm:pt modelId="{8B378AB5-A03E-42C0-ABBD-291080B86DBA}" type="pres">
      <dgm:prSet presAssocID="{38770D22-0ACE-47B8-8C29-0A2EA39DE15E}" presName="thickLine" presStyleLbl="alignNode1" presStyleIdx="4" presStyleCnt="8"/>
      <dgm:spPr/>
    </dgm:pt>
    <dgm:pt modelId="{FF12E2D5-BB17-4654-9756-EEF8C1FA304E}" type="pres">
      <dgm:prSet presAssocID="{38770D22-0ACE-47B8-8C29-0A2EA39DE15E}" presName="horz1" presStyleCnt="0"/>
      <dgm:spPr/>
    </dgm:pt>
    <dgm:pt modelId="{63D5CABE-56B1-4E7F-A3B4-2EBBE8191AF6}" type="pres">
      <dgm:prSet presAssocID="{38770D22-0ACE-47B8-8C29-0A2EA39DE15E}" presName="tx1" presStyleLbl="revTx" presStyleIdx="4" presStyleCnt="8"/>
      <dgm:spPr/>
    </dgm:pt>
    <dgm:pt modelId="{C6819FA5-F699-4163-A290-27A4D454B6DE}" type="pres">
      <dgm:prSet presAssocID="{38770D22-0ACE-47B8-8C29-0A2EA39DE15E}" presName="vert1" presStyleCnt="0"/>
      <dgm:spPr/>
    </dgm:pt>
    <dgm:pt modelId="{68E9BE71-243F-414B-8B0B-CCAA82D6A26C}" type="pres">
      <dgm:prSet presAssocID="{DB7E66CD-A6AC-4BFE-B60D-878D7EFF1D29}" presName="thickLine" presStyleLbl="alignNode1" presStyleIdx="5" presStyleCnt="8"/>
      <dgm:spPr/>
    </dgm:pt>
    <dgm:pt modelId="{B29D9D1B-20D2-4BF3-9DA9-1BC5F347C770}" type="pres">
      <dgm:prSet presAssocID="{DB7E66CD-A6AC-4BFE-B60D-878D7EFF1D29}" presName="horz1" presStyleCnt="0"/>
      <dgm:spPr/>
    </dgm:pt>
    <dgm:pt modelId="{AE1009D9-E168-4FB2-ADDE-004D110189E3}" type="pres">
      <dgm:prSet presAssocID="{DB7E66CD-A6AC-4BFE-B60D-878D7EFF1D29}" presName="tx1" presStyleLbl="revTx" presStyleIdx="5" presStyleCnt="8"/>
      <dgm:spPr/>
    </dgm:pt>
    <dgm:pt modelId="{4474DADA-6A3D-4F3D-AD0F-50D42085289B}" type="pres">
      <dgm:prSet presAssocID="{DB7E66CD-A6AC-4BFE-B60D-878D7EFF1D29}" presName="vert1" presStyleCnt="0"/>
      <dgm:spPr/>
    </dgm:pt>
    <dgm:pt modelId="{B1971FED-02FA-45DF-ACBF-1712BAABE9A0}" type="pres">
      <dgm:prSet presAssocID="{EAEB0CB3-E1B6-42FD-90E2-F1A9D11FF86C}" presName="thickLine" presStyleLbl="alignNode1" presStyleIdx="6" presStyleCnt="8"/>
      <dgm:spPr/>
    </dgm:pt>
    <dgm:pt modelId="{5E3681B4-2CC6-4A31-800F-AF3198E952A1}" type="pres">
      <dgm:prSet presAssocID="{EAEB0CB3-E1B6-42FD-90E2-F1A9D11FF86C}" presName="horz1" presStyleCnt="0"/>
      <dgm:spPr/>
    </dgm:pt>
    <dgm:pt modelId="{4DA59D27-0B74-483C-BF78-EE1A697C873E}" type="pres">
      <dgm:prSet presAssocID="{EAEB0CB3-E1B6-42FD-90E2-F1A9D11FF86C}" presName="tx1" presStyleLbl="revTx" presStyleIdx="6" presStyleCnt="8"/>
      <dgm:spPr/>
    </dgm:pt>
    <dgm:pt modelId="{53EC48F1-65B3-40FF-B3CF-E4291BDCEE08}" type="pres">
      <dgm:prSet presAssocID="{EAEB0CB3-E1B6-42FD-90E2-F1A9D11FF86C}" presName="vert1" presStyleCnt="0"/>
      <dgm:spPr/>
    </dgm:pt>
    <dgm:pt modelId="{E9C3233B-CEAF-4B09-9EB7-07D0C03704CC}" type="pres">
      <dgm:prSet presAssocID="{0E90A525-9A71-41DB-AFD0-D3185A8D1609}" presName="thickLine" presStyleLbl="alignNode1" presStyleIdx="7" presStyleCnt="8"/>
      <dgm:spPr/>
    </dgm:pt>
    <dgm:pt modelId="{E61E9E3D-9789-493B-81A5-7FD63F2945AE}" type="pres">
      <dgm:prSet presAssocID="{0E90A525-9A71-41DB-AFD0-D3185A8D1609}" presName="horz1" presStyleCnt="0"/>
      <dgm:spPr/>
    </dgm:pt>
    <dgm:pt modelId="{0DFDB16F-742E-4D60-972D-EEA9EEBCE579}" type="pres">
      <dgm:prSet presAssocID="{0E90A525-9A71-41DB-AFD0-D3185A8D1609}" presName="tx1" presStyleLbl="revTx" presStyleIdx="7" presStyleCnt="8"/>
      <dgm:spPr/>
    </dgm:pt>
    <dgm:pt modelId="{A5C7CCC7-BFC0-4875-A7F1-68B32869F4F9}" type="pres">
      <dgm:prSet presAssocID="{0E90A525-9A71-41DB-AFD0-D3185A8D1609}" presName="vert1" presStyleCnt="0"/>
      <dgm:spPr/>
    </dgm:pt>
  </dgm:ptLst>
  <dgm:cxnLst>
    <dgm:cxn modelId="{2966B616-A652-4F62-A76C-95BC46D21C27}" type="presOf" srcId="{EAEB0CB3-E1B6-42FD-90E2-F1A9D11FF86C}" destId="{4DA59D27-0B74-483C-BF78-EE1A697C873E}" srcOrd="0" destOrd="0" presId="urn:microsoft.com/office/officeart/2008/layout/LinedList"/>
    <dgm:cxn modelId="{5434A72D-97AF-431F-9D0E-336E13469DB4}" type="presOf" srcId="{DB7E66CD-A6AC-4BFE-B60D-878D7EFF1D29}" destId="{AE1009D9-E168-4FB2-ADDE-004D110189E3}" srcOrd="0" destOrd="0" presId="urn:microsoft.com/office/officeart/2008/layout/LinedList"/>
    <dgm:cxn modelId="{91598867-F03D-4440-9531-9CFF5204BD8B}" srcId="{472F4FA0-8A0B-4F10-86E7-986477C1A5D5}" destId="{DB7E66CD-A6AC-4BFE-B60D-878D7EFF1D29}" srcOrd="5" destOrd="0" parTransId="{4E73D898-C313-4864-BA90-13C73B90B4D9}" sibTransId="{B415AA37-F845-4188-8170-1BB81497334B}"/>
    <dgm:cxn modelId="{4AF48548-906A-4345-BD4D-DC13BCDD0471}" type="presOf" srcId="{13E898B4-3026-4D92-977A-0FFE8FC20C4A}" destId="{5C218632-08F1-4E23-8105-AC0DFB12B8EF}" srcOrd="0" destOrd="0" presId="urn:microsoft.com/office/officeart/2008/layout/LinedList"/>
    <dgm:cxn modelId="{F175F848-66D3-42FC-A46B-5E4CBA9CE111}" srcId="{472F4FA0-8A0B-4F10-86E7-986477C1A5D5}" destId="{38770D22-0ACE-47B8-8C29-0A2EA39DE15E}" srcOrd="4" destOrd="0" parTransId="{04AFE7FD-A7A8-490C-9EB7-7FAEF3879F07}" sibTransId="{5F1DA155-2239-469C-ACF3-EA5A82B6D091}"/>
    <dgm:cxn modelId="{BB60E14A-52BD-4F1F-AFD2-B03B2DF14469}" type="presOf" srcId="{472F4FA0-8A0B-4F10-86E7-986477C1A5D5}" destId="{B27E8A34-54C3-4E12-901B-B8CBB3FC5DDD}" srcOrd="0" destOrd="0" presId="urn:microsoft.com/office/officeart/2008/layout/LinedList"/>
    <dgm:cxn modelId="{5BB5346D-DFE4-4207-8C95-B17F58F234CE}" srcId="{472F4FA0-8A0B-4F10-86E7-986477C1A5D5}" destId="{C93885F2-9E0C-4EC5-A3E9-072D2E46226D}" srcOrd="0" destOrd="0" parTransId="{D61A51C1-8707-4863-A92C-8D1D1DA8822B}" sibTransId="{DE525805-D3A0-4D39-AA0C-6AB31C3FA3D8}"/>
    <dgm:cxn modelId="{3E08BA57-256F-4D0F-8DEC-72FBB158D034}" type="presOf" srcId="{23A5A605-15BB-4976-B284-330187F00F8A}" destId="{0E4F6A62-33B0-4EAD-8085-8FB99F555020}" srcOrd="0" destOrd="0" presId="urn:microsoft.com/office/officeart/2008/layout/LinedList"/>
    <dgm:cxn modelId="{608BC281-E270-4569-883E-976A4F614080}" type="presOf" srcId="{38770D22-0ACE-47B8-8C29-0A2EA39DE15E}" destId="{63D5CABE-56B1-4E7F-A3B4-2EBBE8191AF6}" srcOrd="0" destOrd="0" presId="urn:microsoft.com/office/officeart/2008/layout/LinedList"/>
    <dgm:cxn modelId="{60827090-8CDC-47B7-B153-3C8F832CC901}" srcId="{472F4FA0-8A0B-4F10-86E7-986477C1A5D5}" destId="{13E898B4-3026-4D92-977A-0FFE8FC20C4A}" srcOrd="2" destOrd="0" parTransId="{7BF2EE86-7A15-4BE2-96BE-07A0E056D3C5}" sibTransId="{7837B7B3-31A4-433D-93C5-4CF10C8567DF}"/>
    <dgm:cxn modelId="{AE2CD1B0-9F71-479C-9B9E-36368A3CC417}" type="presOf" srcId="{C93885F2-9E0C-4EC5-A3E9-072D2E46226D}" destId="{F162E541-C1F6-47BF-8EC2-C8313912BEAE}" srcOrd="0" destOrd="0" presId="urn:microsoft.com/office/officeart/2008/layout/LinedList"/>
    <dgm:cxn modelId="{D3498DB1-A604-4FB7-8748-DB1D27A807C8}" type="presOf" srcId="{0E90A525-9A71-41DB-AFD0-D3185A8D1609}" destId="{0DFDB16F-742E-4D60-972D-EEA9EEBCE579}" srcOrd="0" destOrd="0" presId="urn:microsoft.com/office/officeart/2008/layout/LinedList"/>
    <dgm:cxn modelId="{8C1DC3C2-3FC9-479D-BA00-218C834DB290}" type="presOf" srcId="{ED952993-D19C-4583-A6C7-7B3AEF60E9A8}" destId="{1FA9840E-2044-41D8-AE18-2A7BD7A0AB1F}" srcOrd="0" destOrd="0" presId="urn:microsoft.com/office/officeart/2008/layout/LinedList"/>
    <dgm:cxn modelId="{3FA54EC6-80AF-4EF4-9CB3-CF63817A02F8}" srcId="{472F4FA0-8A0B-4F10-86E7-986477C1A5D5}" destId="{23A5A605-15BB-4976-B284-330187F00F8A}" srcOrd="3" destOrd="0" parTransId="{86DBAC0D-4BB6-434E-94C8-1B89B56AE435}" sibTransId="{FE4D4EEF-428F-4808-8ABC-6D2F99B585DC}"/>
    <dgm:cxn modelId="{BA5F4CD2-72A9-466D-94C1-02AA50A2712E}" srcId="{472F4FA0-8A0B-4F10-86E7-986477C1A5D5}" destId="{ED952993-D19C-4583-A6C7-7B3AEF60E9A8}" srcOrd="1" destOrd="0" parTransId="{758D9D1A-2953-4B47-A115-C3A7F99D0A72}" sibTransId="{31055327-AD43-4D5B-B1B2-03FCA862EAD2}"/>
    <dgm:cxn modelId="{CBBF78DB-A13B-40A2-82AA-97EB55E6D9BB}" srcId="{472F4FA0-8A0B-4F10-86E7-986477C1A5D5}" destId="{0E90A525-9A71-41DB-AFD0-D3185A8D1609}" srcOrd="7" destOrd="0" parTransId="{586603A8-F921-4FAA-9CEF-6474F2D81820}" sibTransId="{570EABDB-3D81-4445-B86E-B2F8BFA9A848}"/>
    <dgm:cxn modelId="{8B0D0AE3-646C-49AA-A00A-E036317C4F37}" srcId="{472F4FA0-8A0B-4F10-86E7-986477C1A5D5}" destId="{EAEB0CB3-E1B6-42FD-90E2-F1A9D11FF86C}" srcOrd="6" destOrd="0" parTransId="{75C47720-04F8-40D0-B49B-2ED5712464B8}" sibTransId="{AC0FF674-0AED-4C4C-974A-9C37466D4F01}"/>
    <dgm:cxn modelId="{918231CB-C08E-4327-89C5-26A9885D059B}" type="presParOf" srcId="{B27E8A34-54C3-4E12-901B-B8CBB3FC5DDD}" destId="{5BD32272-BA10-45BF-9F9C-E36812A7A090}" srcOrd="0" destOrd="0" presId="urn:microsoft.com/office/officeart/2008/layout/LinedList"/>
    <dgm:cxn modelId="{20CFCE1A-FA7B-42BF-A259-DA63F757C173}" type="presParOf" srcId="{B27E8A34-54C3-4E12-901B-B8CBB3FC5DDD}" destId="{DFC4836E-A02C-4188-909A-8BB3AA7CCB3B}" srcOrd="1" destOrd="0" presId="urn:microsoft.com/office/officeart/2008/layout/LinedList"/>
    <dgm:cxn modelId="{D2A6C7B2-09FE-485F-9F2E-B3CF2C022E65}" type="presParOf" srcId="{DFC4836E-A02C-4188-909A-8BB3AA7CCB3B}" destId="{F162E541-C1F6-47BF-8EC2-C8313912BEAE}" srcOrd="0" destOrd="0" presId="urn:microsoft.com/office/officeart/2008/layout/LinedList"/>
    <dgm:cxn modelId="{CDABD64B-2DC3-4D0E-BF60-154CCD19C155}" type="presParOf" srcId="{DFC4836E-A02C-4188-909A-8BB3AA7CCB3B}" destId="{49FC1814-0A35-4474-8C49-AFB4E8D8B73B}" srcOrd="1" destOrd="0" presId="urn:microsoft.com/office/officeart/2008/layout/LinedList"/>
    <dgm:cxn modelId="{E7B5ABFE-D028-4E92-B98B-ECF4CA27C658}" type="presParOf" srcId="{B27E8A34-54C3-4E12-901B-B8CBB3FC5DDD}" destId="{4357B329-AD84-4064-9F22-7D96D9166F5C}" srcOrd="2" destOrd="0" presId="urn:microsoft.com/office/officeart/2008/layout/LinedList"/>
    <dgm:cxn modelId="{93E5D265-B2B9-4AAE-A05F-082D97FADFBD}" type="presParOf" srcId="{B27E8A34-54C3-4E12-901B-B8CBB3FC5DDD}" destId="{D9F60ACD-DB48-4104-BFDC-8892B55AE434}" srcOrd="3" destOrd="0" presId="urn:microsoft.com/office/officeart/2008/layout/LinedList"/>
    <dgm:cxn modelId="{1BB91765-6418-43A6-9484-B7B4AECD0671}" type="presParOf" srcId="{D9F60ACD-DB48-4104-BFDC-8892B55AE434}" destId="{1FA9840E-2044-41D8-AE18-2A7BD7A0AB1F}" srcOrd="0" destOrd="0" presId="urn:microsoft.com/office/officeart/2008/layout/LinedList"/>
    <dgm:cxn modelId="{AD8F35E5-0BF2-4F7C-ABD5-52574736F284}" type="presParOf" srcId="{D9F60ACD-DB48-4104-BFDC-8892B55AE434}" destId="{E784F1AA-30A4-4AC8-A667-264F10CE4569}" srcOrd="1" destOrd="0" presId="urn:microsoft.com/office/officeart/2008/layout/LinedList"/>
    <dgm:cxn modelId="{5AA8A438-4D1D-4436-82CA-957B254A9E29}" type="presParOf" srcId="{B27E8A34-54C3-4E12-901B-B8CBB3FC5DDD}" destId="{9238E805-6369-4EDD-B7C7-ABB3124EF196}" srcOrd="4" destOrd="0" presId="urn:microsoft.com/office/officeart/2008/layout/LinedList"/>
    <dgm:cxn modelId="{7E7EA69A-CB72-4EF4-A8FC-53E2A18EB03B}" type="presParOf" srcId="{B27E8A34-54C3-4E12-901B-B8CBB3FC5DDD}" destId="{3C9826AB-4230-4D89-BACC-2B166858A798}" srcOrd="5" destOrd="0" presId="urn:microsoft.com/office/officeart/2008/layout/LinedList"/>
    <dgm:cxn modelId="{6098C8BE-C44D-4A71-9634-75AAC8A71DC6}" type="presParOf" srcId="{3C9826AB-4230-4D89-BACC-2B166858A798}" destId="{5C218632-08F1-4E23-8105-AC0DFB12B8EF}" srcOrd="0" destOrd="0" presId="urn:microsoft.com/office/officeart/2008/layout/LinedList"/>
    <dgm:cxn modelId="{340FC28B-0DEB-466C-BB67-084EE5FC0969}" type="presParOf" srcId="{3C9826AB-4230-4D89-BACC-2B166858A798}" destId="{0A79A060-1643-4E15-BEE5-4B4447CF6D0B}" srcOrd="1" destOrd="0" presId="urn:microsoft.com/office/officeart/2008/layout/LinedList"/>
    <dgm:cxn modelId="{D79A77B4-7FA8-464E-8DF2-A3F95B8EBEA5}" type="presParOf" srcId="{B27E8A34-54C3-4E12-901B-B8CBB3FC5DDD}" destId="{61916D3E-ABBE-4AAE-A832-C6E023C574F2}" srcOrd="6" destOrd="0" presId="urn:microsoft.com/office/officeart/2008/layout/LinedList"/>
    <dgm:cxn modelId="{DDBD5827-5D43-4221-857A-9AA435C7862D}" type="presParOf" srcId="{B27E8A34-54C3-4E12-901B-B8CBB3FC5DDD}" destId="{7C1FF5FF-CD8E-4356-A89B-CB3147521E0E}" srcOrd="7" destOrd="0" presId="urn:microsoft.com/office/officeart/2008/layout/LinedList"/>
    <dgm:cxn modelId="{AFD8FF16-F6D8-4966-82D2-87E4888D0799}" type="presParOf" srcId="{7C1FF5FF-CD8E-4356-A89B-CB3147521E0E}" destId="{0E4F6A62-33B0-4EAD-8085-8FB99F555020}" srcOrd="0" destOrd="0" presId="urn:microsoft.com/office/officeart/2008/layout/LinedList"/>
    <dgm:cxn modelId="{59B814AC-4F6C-4150-B0A4-4304BAB80D7E}" type="presParOf" srcId="{7C1FF5FF-CD8E-4356-A89B-CB3147521E0E}" destId="{6588AF8D-680F-4469-B5EE-59B66761C775}" srcOrd="1" destOrd="0" presId="urn:microsoft.com/office/officeart/2008/layout/LinedList"/>
    <dgm:cxn modelId="{CF0825E5-310E-40EC-8792-7EA067BB129D}" type="presParOf" srcId="{B27E8A34-54C3-4E12-901B-B8CBB3FC5DDD}" destId="{8B378AB5-A03E-42C0-ABBD-291080B86DBA}" srcOrd="8" destOrd="0" presId="urn:microsoft.com/office/officeart/2008/layout/LinedList"/>
    <dgm:cxn modelId="{E18CA3EA-BFD1-4EA2-8885-21F5462B7D92}" type="presParOf" srcId="{B27E8A34-54C3-4E12-901B-B8CBB3FC5DDD}" destId="{FF12E2D5-BB17-4654-9756-EEF8C1FA304E}" srcOrd="9" destOrd="0" presId="urn:microsoft.com/office/officeart/2008/layout/LinedList"/>
    <dgm:cxn modelId="{014C94AD-3751-45E7-B61D-AE61A547CB7B}" type="presParOf" srcId="{FF12E2D5-BB17-4654-9756-EEF8C1FA304E}" destId="{63D5CABE-56B1-4E7F-A3B4-2EBBE8191AF6}" srcOrd="0" destOrd="0" presId="urn:microsoft.com/office/officeart/2008/layout/LinedList"/>
    <dgm:cxn modelId="{6DDB526F-B79B-4DCC-9BC9-EB23DF123554}" type="presParOf" srcId="{FF12E2D5-BB17-4654-9756-EEF8C1FA304E}" destId="{C6819FA5-F699-4163-A290-27A4D454B6DE}" srcOrd="1" destOrd="0" presId="urn:microsoft.com/office/officeart/2008/layout/LinedList"/>
    <dgm:cxn modelId="{B62DDDCD-2339-4DDB-A622-F4B815BB142E}" type="presParOf" srcId="{B27E8A34-54C3-4E12-901B-B8CBB3FC5DDD}" destId="{68E9BE71-243F-414B-8B0B-CCAA82D6A26C}" srcOrd="10" destOrd="0" presId="urn:microsoft.com/office/officeart/2008/layout/LinedList"/>
    <dgm:cxn modelId="{4065CFA8-0E63-495A-BC99-CB105AC5EDC2}" type="presParOf" srcId="{B27E8A34-54C3-4E12-901B-B8CBB3FC5DDD}" destId="{B29D9D1B-20D2-4BF3-9DA9-1BC5F347C770}" srcOrd="11" destOrd="0" presId="urn:microsoft.com/office/officeart/2008/layout/LinedList"/>
    <dgm:cxn modelId="{6E5D73A5-88B9-410F-A3B4-936FF519ADEB}" type="presParOf" srcId="{B29D9D1B-20D2-4BF3-9DA9-1BC5F347C770}" destId="{AE1009D9-E168-4FB2-ADDE-004D110189E3}" srcOrd="0" destOrd="0" presId="urn:microsoft.com/office/officeart/2008/layout/LinedList"/>
    <dgm:cxn modelId="{D38298DC-458A-4FB4-9E97-8B656CD37D81}" type="presParOf" srcId="{B29D9D1B-20D2-4BF3-9DA9-1BC5F347C770}" destId="{4474DADA-6A3D-4F3D-AD0F-50D42085289B}" srcOrd="1" destOrd="0" presId="urn:microsoft.com/office/officeart/2008/layout/LinedList"/>
    <dgm:cxn modelId="{53158F53-9C84-44FA-A125-2B9201E95CD4}" type="presParOf" srcId="{B27E8A34-54C3-4E12-901B-B8CBB3FC5DDD}" destId="{B1971FED-02FA-45DF-ACBF-1712BAABE9A0}" srcOrd="12" destOrd="0" presId="urn:microsoft.com/office/officeart/2008/layout/LinedList"/>
    <dgm:cxn modelId="{367D3EDE-C756-4062-81B4-53DFA892E961}" type="presParOf" srcId="{B27E8A34-54C3-4E12-901B-B8CBB3FC5DDD}" destId="{5E3681B4-2CC6-4A31-800F-AF3198E952A1}" srcOrd="13" destOrd="0" presId="urn:microsoft.com/office/officeart/2008/layout/LinedList"/>
    <dgm:cxn modelId="{BEC09558-FED6-44A5-970F-2F9935A8FE2B}" type="presParOf" srcId="{5E3681B4-2CC6-4A31-800F-AF3198E952A1}" destId="{4DA59D27-0B74-483C-BF78-EE1A697C873E}" srcOrd="0" destOrd="0" presId="urn:microsoft.com/office/officeart/2008/layout/LinedList"/>
    <dgm:cxn modelId="{4667A40F-1B60-4C04-9E72-4E2C252868E5}" type="presParOf" srcId="{5E3681B4-2CC6-4A31-800F-AF3198E952A1}" destId="{53EC48F1-65B3-40FF-B3CF-E4291BDCEE08}" srcOrd="1" destOrd="0" presId="urn:microsoft.com/office/officeart/2008/layout/LinedList"/>
    <dgm:cxn modelId="{DCAB32C3-38FD-486A-9C49-D6948D196EA3}" type="presParOf" srcId="{B27E8A34-54C3-4E12-901B-B8CBB3FC5DDD}" destId="{E9C3233B-CEAF-4B09-9EB7-07D0C03704CC}" srcOrd="14" destOrd="0" presId="urn:microsoft.com/office/officeart/2008/layout/LinedList"/>
    <dgm:cxn modelId="{49314A98-F326-47CB-A6E6-1E9A1266E5CA}" type="presParOf" srcId="{B27E8A34-54C3-4E12-901B-B8CBB3FC5DDD}" destId="{E61E9E3D-9789-493B-81A5-7FD63F2945AE}" srcOrd="15" destOrd="0" presId="urn:microsoft.com/office/officeart/2008/layout/LinedList"/>
    <dgm:cxn modelId="{FE1B0CC5-976C-4814-8267-95AFA85B82F1}" type="presParOf" srcId="{E61E9E3D-9789-493B-81A5-7FD63F2945AE}" destId="{0DFDB16F-742E-4D60-972D-EEA9EEBCE579}" srcOrd="0" destOrd="0" presId="urn:microsoft.com/office/officeart/2008/layout/LinedList"/>
    <dgm:cxn modelId="{3ED37E9B-6FEB-4CFC-8AD7-44792210512F}" type="presParOf" srcId="{E61E9E3D-9789-493B-81A5-7FD63F2945AE}" destId="{A5C7CCC7-BFC0-4875-A7F1-68B32869F4F9}"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C81FA-E795-4228-8E7A-CE0A5F598924}">
      <dsp:nvSpPr>
        <dsp:cNvPr id="0" name=""/>
        <dsp:cNvSpPr/>
      </dsp:nvSpPr>
      <dsp:spPr>
        <a:xfrm>
          <a:off x="2465" y="187292"/>
          <a:ext cx="2404301"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Late evidence</a:t>
          </a:r>
        </a:p>
      </dsp:txBody>
      <dsp:txXfrm>
        <a:off x="2465" y="187292"/>
        <a:ext cx="2404301" cy="460800"/>
      </dsp:txXfrm>
    </dsp:sp>
    <dsp:sp modelId="{DE9F0469-7344-429B-A171-E6CA82176223}">
      <dsp:nvSpPr>
        <dsp:cNvPr id="0" name=""/>
        <dsp:cNvSpPr/>
      </dsp:nvSpPr>
      <dsp:spPr>
        <a:xfrm>
          <a:off x="2465" y="648092"/>
          <a:ext cx="2404301" cy="42657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80975" marR="0" lvl="0" indent="-180975"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kern="1200" noProof="0" dirty="0"/>
            <a:t>Do you challenge the submission of late documents or evidence?</a:t>
          </a:r>
        </a:p>
        <a:p>
          <a:pPr marL="180975" marR="0" lvl="0" indent="-180975"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b="0" i="0" kern="1200" noProof="0" dirty="0"/>
            <a:t>Is it related to a change in circumstances</a:t>
          </a:r>
          <a:endParaRPr lang="en-US" sz="1600" kern="1200" noProof="0" dirty="0"/>
        </a:p>
        <a:p>
          <a:pPr marL="180975" marR="0" lvl="0" indent="-180975"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b="0" i="0" kern="1200" noProof="0" dirty="0"/>
            <a:t>Covered by evidence already received</a:t>
          </a:r>
          <a:endParaRPr lang="en-US" sz="1600" kern="1200" noProof="0" dirty="0"/>
        </a:p>
        <a:p>
          <a:pPr marL="180975" marR="0" lvl="0" indent="-180975"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b="0" i="0" kern="1200" noProof="0" dirty="0"/>
            <a:t>Is it directly relevant &amp;</a:t>
          </a:r>
          <a:endParaRPr lang="en-US" sz="1600" kern="1200" noProof="0" dirty="0"/>
        </a:p>
        <a:p>
          <a:pPr marL="180975" marR="0" lvl="0" indent="-180975" algn="l"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en-US" sz="1600" b="0" i="0" kern="1200" noProof="0" dirty="0"/>
            <a:t>    procedurally fair to all parties</a:t>
          </a:r>
          <a:endParaRPr lang="en-US" sz="1600" kern="1200" noProof="0" dirty="0"/>
        </a:p>
        <a:p>
          <a:pPr marL="180975" marR="0" lvl="0" indent="-180975"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kern="1200" noProof="0" dirty="0"/>
            <a:t>Do you raise the possibility of a costs application?</a:t>
          </a:r>
        </a:p>
      </dsp:txBody>
      <dsp:txXfrm>
        <a:off x="2465" y="648092"/>
        <a:ext cx="2404301" cy="4265730"/>
      </dsp:txXfrm>
    </dsp:sp>
    <dsp:sp modelId="{80312F4A-401B-473C-B7C4-61F2648364D9}">
      <dsp:nvSpPr>
        <dsp:cNvPr id="0" name=""/>
        <dsp:cNvSpPr/>
      </dsp:nvSpPr>
      <dsp:spPr>
        <a:xfrm>
          <a:off x="2642413" y="187292"/>
          <a:ext cx="2404301"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Be prompt </a:t>
          </a:r>
        </a:p>
      </dsp:txBody>
      <dsp:txXfrm>
        <a:off x="2642413" y="187292"/>
        <a:ext cx="2404301" cy="460800"/>
      </dsp:txXfrm>
    </dsp:sp>
    <dsp:sp modelId="{60AD4726-3209-448B-B6DA-0F4E29619756}">
      <dsp:nvSpPr>
        <dsp:cNvPr id="0" name=""/>
        <dsp:cNvSpPr/>
      </dsp:nvSpPr>
      <dsp:spPr>
        <a:xfrm>
          <a:off x="2642413" y="648092"/>
          <a:ext cx="2404301" cy="42657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265113" lvl="1" indent="-265113" algn="l" defTabSz="711200">
            <a:lnSpc>
              <a:spcPct val="90000"/>
            </a:lnSpc>
            <a:spcBef>
              <a:spcPct val="0"/>
            </a:spcBef>
            <a:spcAft>
              <a:spcPct val="15000"/>
            </a:spcAft>
            <a:buChar char="•"/>
          </a:pPr>
          <a:r>
            <a:rPr lang="en-US" sz="1600" kern="1200" noProof="0" dirty="0"/>
            <a:t>Raise matters in a timely manner for example, new or </a:t>
          </a:r>
          <a:r>
            <a:rPr lang="en-US" sz="1600" b="0" i="0" kern="1200" noProof="0" dirty="0"/>
            <a:t>emerging policy, relevant decision made on the same site/adjoining site </a:t>
          </a:r>
          <a:endParaRPr lang="en-US" sz="1600" kern="1200" noProof="0" dirty="0"/>
        </a:p>
        <a:p>
          <a:pPr marL="265113" lvl="1" indent="-265113" algn="l" defTabSz="711200">
            <a:lnSpc>
              <a:spcPct val="90000"/>
            </a:lnSpc>
            <a:spcBef>
              <a:spcPct val="0"/>
            </a:spcBef>
            <a:spcAft>
              <a:spcPct val="15000"/>
            </a:spcAft>
            <a:buChar char="•"/>
          </a:pPr>
          <a:r>
            <a:rPr lang="en-US" sz="1600" kern="1200" noProof="0" dirty="0"/>
            <a:t>Issues with the EN or site plan – suggest solutions</a:t>
          </a:r>
        </a:p>
        <a:p>
          <a:pPr marL="265113" lvl="1" indent="-265113" algn="l" defTabSz="711200">
            <a:lnSpc>
              <a:spcPct val="90000"/>
            </a:lnSpc>
            <a:spcBef>
              <a:spcPct val="0"/>
            </a:spcBef>
            <a:spcAft>
              <a:spcPct val="15000"/>
            </a:spcAft>
            <a:buChar char="•"/>
          </a:pPr>
          <a:r>
            <a:rPr lang="en-US" sz="1600" kern="1200" noProof="0" dirty="0"/>
            <a:t>Use of discretionary power to vary requirements / period of compliance</a:t>
          </a:r>
        </a:p>
      </dsp:txBody>
      <dsp:txXfrm>
        <a:off x="2642413" y="648092"/>
        <a:ext cx="2404301" cy="4265730"/>
      </dsp:txXfrm>
    </dsp:sp>
    <dsp:sp modelId="{73E674F4-5881-43AC-96FC-579389F4613C}">
      <dsp:nvSpPr>
        <dsp:cNvPr id="0" name=""/>
        <dsp:cNvSpPr/>
      </dsp:nvSpPr>
      <dsp:spPr>
        <a:xfrm>
          <a:off x="5282288" y="187292"/>
          <a:ext cx="2404301"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Alert</a:t>
          </a:r>
        </a:p>
      </dsp:txBody>
      <dsp:txXfrm>
        <a:off x="5282288" y="187292"/>
        <a:ext cx="2404301" cy="460800"/>
      </dsp:txXfrm>
    </dsp:sp>
    <dsp:sp modelId="{31CFE374-2E05-4E83-A05C-D0712B3C14B8}">
      <dsp:nvSpPr>
        <dsp:cNvPr id="0" name=""/>
        <dsp:cNvSpPr/>
      </dsp:nvSpPr>
      <dsp:spPr>
        <a:xfrm>
          <a:off x="5282288" y="648092"/>
          <a:ext cx="2404301" cy="42657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265113" lvl="1" indent="-265113" algn="l" defTabSz="711200">
            <a:lnSpc>
              <a:spcPct val="90000"/>
            </a:lnSpc>
            <a:spcBef>
              <a:spcPct val="0"/>
            </a:spcBef>
            <a:spcAft>
              <a:spcPct val="15000"/>
            </a:spcAft>
            <a:buChar char="•"/>
          </a:pPr>
          <a:r>
            <a:rPr lang="en-US" sz="1600" kern="1200" noProof="0" dirty="0"/>
            <a:t>Challenge perceived biasness</a:t>
          </a:r>
        </a:p>
        <a:p>
          <a:pPr marL="265113" lvl="1" indent="-265113" algn="l" defTabSz="711200">
            <a:lnSpc>
              <a:spcPct val="90000"/>
            </a:lnSpc>
            <a:spcBef>
              <a:spcPct val="0"/>
            </a:spcBef>
            <a:spcAft>
              <a:spcPct val="15000"/>
            </a:spcAft>
            <a:buChar char="•"/>
          </a:pPr>
          <a:r>
            <a:rPr lang="en-US" sz="1600" kern="1200" noProof="0" dirty="0"/>
            <a:t>Is there a need for legal representation – do you ask for your own legal rep or just continue with the event?</a:t>
          </a:r>
        </a:p>
        <a:p>
          <a:pPr marL="265113" lvl="1" indent="-265113" algn="l" defTabSz="711200">
            <a:lnSpc>
              <a:spcPct val="90000"/>
            </a:lnSpc>
            <a:spcBef>
              <a:spcPct val="0"/>
            </a:spcBef>
            <a:spcAft>
              <a:spcPct val="15000"/>
            </a:spcAft>
            <a:buChar char="•"/>
          </a:pPr>
          <a:r>
            <a:rPr lang="en-US" sz="1600" kern="1200" noProof="0" dirty="0"/>
            <a:t>Does the Inspector maintain equality of arms…</a:t>
          </a:r>
        </a:p>
        <a:p>
          <a:pPr marL="265113" lvl="1" indent="-265113" algn="l" defTabSz="711200">
            <a:lnSpc>
              <a:spcPct val="90000"/>
            </a:lnSpc>
            <a:spcBef>
              <a:spcPct val="0"/>
            </a:spcBef>
            <a:spcAft>
              <a:spcPct val="15000"/>
            </a:spcAft>
            <a:buChar char="•"/>
          </a:pPr>
          <a:r>
            <a:rPr lang="en-US" sz="1600" kern="1200" noProof="0" dirty="0"/>
            <a:t>Are they discharging their inquisitorial burden?</a:t>
          </a:r>
        </a:p>
        <a:p>
          <a:pPr marL="265113" lvl="1" indent="-265113" algn="l" defTabSz="711200">
            <a:lnSpc>
              <a:spcPct val="90000"/>
            </a:lnSpc>
            <a:spcBef>
              <a:spcPct val="0"/>
            </a:spcBef>
            <a:spcAft>
              <a:spcPct val="15000"/>
            </a:spcAft>
            <a:buChar char="•"/>
          </a:pPr>
          <a:r>
            <a:rPr lang="en-US" sz="1600" kern="1200" noProof="0" dirty="0"/>
            <a:t>CMCs - procedural but are you being told the EN is wrong? Why?</a:t>
          </a:r>
        </a:p>
      </dsp:txBody>
      <dsp:txXfrm>
        <a:off x="5282288" y="648092"/>
        <a:ext cx="2404301" cy="4265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CE615-D385-4705-BBFB-79CF223F5813}">
      <dsp:nvSpPr>
        <dsp:cNvPr id="0" name=""/>
        <dsp:cNvSpPr/>
      </dsp:nvSpPr>
      <dsp:spPr>
        <a:xfrm>
          <a:off x="843615" y="902923"/>
          <a:ext cx="977973" cy="9779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6F976-BA2A-4EBF-A811-116B50B02CE9}">
      <dsp:nvSpPr>
        <dsp:cNvPr id="0" name=""/>
        <dsp:cNvSpPr/>
      </dsp:nvSpPr>
      <dsp:spPr>
        <a:xfrm>
          <a:off x="245964" y="2336501"/>
          <a:ext cx="2173275" cy="16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noProof="0" dirty="0"/>
            <a:t>There will only be one bite at the cherry… Closing loopholes to limit opportunities to obtain planning permission </a:t>
          </a:r>
          <a:endParaRPr lang="en-US" sz="1400" kern="1200" noProof="0" dirty="0"/>
        </a:p>
      </dsp:txBody>
      <dsp:txXfrm>
        <a:off x="245964" y="2336501"/>
        <a:ext cx="2173275" cy="1601740"/>
      </dsp:txXfrm>
    </dsp:sp>
    <dsp:sp modelId="{C4E85DDC-5C9C-4DAC-9555-8F64286D238C}">
      <dsp:nvSpPr>
        <dsp:cNvPr id="0" name=""/>
        <dsp:cNvSpPr/>
      </dsp:nvSpPr>
      <dsp:spPr>
        <a:xfrm>
          <a:off x="3397213" y="902923"/>
          <a:ext cx="977973" cy="9779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5FE3B-6EDA-417A-A530-8B089F2D5B74}">
      <dsp:nvSpPr>
        <dsp:cNvPr id="0" name=""/>
        <dsp:cNvSpPr/>
      </dsp:nvSpPr>
      <dsp:spPr>
        <a:xfrm>
          <a:off x="2799562" y="2336501"/>
          <a:ext cx="2173275" cy="16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noProof="0" dirty="0"/>
            <a:t>How do we ensure PINS is made aware of a planning application for the development subject to enforcement action?</a:t>
          </a:r>
        </a:p>
        <a:p>
          <a:pPr marL="0" lvl="0" indent="0" algn="ctr" defTabSz="622300">
            <a:lnSpc>
              <a:spcPct val="100000"/>
            </a:lnSpc>
            <a:spcBef>
              <a:spcPct val="0"/>
            </a:spcBef>
            <a:spcAft>
              <a:spcPct val="35000"/>
            </a:spcAft>
            <a:buNone/>
          </a:pPr>
          <a:r>
            <a:rPr lang="en-US" sz="1400" kern="1200" noProof="0" dirty="0"/>
            <a:t>Rely on human intervention or technology ?</a:t>
          </a:r>
        </a:p>
      </dsp:txBody>
      <dsp:txXfrm>
        <a:off x="2799562" y="2336501"/>
        <a:ext cx="2173275" cy="1601740"/>
      </dsp:txXfrm>
    </dsp:sp>
    <dsp:sp modelId="{0B132629-96DB-426D-B7E6-26914A4C7FCF}">
      <dsp:nvSpPr>
        <dsp:cNvPr id="0" name=""/>
        <dsp:cNvSpPr/>
      </dsp:nvSpPr>
      <dsp:spPr>
        <a:xfrm>
          <a:off x="5950811" y="902923"/>
          <a:ext cx="977973" cy="9779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A21CD8-364D-4ACF-BB7C-C3648DA45F7A}">
      <dsp:nvSpPr>
        <dsp:cNvPr id="0" name=""/>
        <dsp:cNvSpPr/>
      </dsp:nvSpPr>
      <dsp:spPr>
        <a:xfrm>
          <a:off x="5353160" y="2336501"/>
          <a:ext cx="2173275" cy="16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noProof="0" dirty="0"/>
            <a:t>If you think ground (a) is barred, speak up &amp; tell PINS </a:t>
          </a:r>
          <a:endParaRPr lang="en-US" sz="1400" kern="1200" noProof="0" dirty="0"/>
        </a:p>
      </dsp:txBody>
      <dsp:txXfrm>
        <a:off x="5353160" y="2336501"/>
        <a:ext cx="2173275" cy="1601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32272-BA10-45BF-9F9C-E36812A7A090}">
      <dsp:nvSpPr>
        <dsp:cNvPr id="0" name=""/>
        <dsp:cNvSpPr/>
      </dsp:nvSpPr>
      <dsp:spPr>
        <a:xfrm>
          <a:off x="0" y="0"/>
          <a:ext cx="43279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2E541-C1F6-47BF-8EC2-C8313912BEAE}">
      <dsp:nvSpPr>
        <dsp:cNvPr id="0" name=""/>
        <dsp:cNvSpPr/>
      </dsp:nvSpPr>
      <dsp:spPr>
        <a:xfrm>
          <a:off x="0" y="0"/>
          <a:ext cx="4327925" cy="67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noProof="0" dirty="0"/>
            <a:t>Power to dismiss (chuck out!) appeals where a customer causes undue delay in enforcement/</a:t>
          </a:r>
          <a:r>
            <a:rPr lang="en-US" sz="1400" b="1" kern="1200" noProof="0" dirty="0" err="1"/>
            <a:t>LDC</a:t>
          </a:r>
          <a:r>
            <a:rPr lang="en-US" sz="1400" b="1" kern="1200" noProof="0" dirty="0"/>
            <a:t> appeal</a:t>
          </a:r>
        </a:p>
      </dsp:txBody>
      <dsp:txXfrm>
        <a:off x="0" y="0"/>
        <a:ext cx="4327925" cy="671337"/>
      </dsp:txXfrm>
    </dsp:sp>
    <dsp:sp modelId="{4357B329-AD84-4064-9F22-7D96D9166F5C}">
      <dsp:nvSpPr>
        <dsp:cNvPr id="0" name=""/>
        <dsp:cNvSpPr/>
      </dsp:nvSpPr>
      <dsp:spPr>
        <a:xfrm>
          <a:off x="0" y="671337"/>
          <a:ext cx="43279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9840E-2044-41D8-AE18-2A7BD7A0AB1F}">
      <dsp:nvSpPr>
        <dsp:cNvPr id="0" name=""/>
        <dsp:cNvSpPr/>
      </dsp:nvSpPr>
      <dsp:spPr>
        <a:xfrm>
          <a:off x="0" y="671337"/>
          <a:ext cx="4327925" cy="67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noProof="0" dirty="0"/>
            <a:t>LPA doesn’t submit questionnaire or statement, or any document required by regulations despite chasing</a:t>
          </a:r>
          <a:endParaRPr lang="en-US" sz="1400" kern="1200" noProof="0" dirty="0"/>
        </a:p>
      </dsp:txBody>
      <dsp:txXfrm>
        <a:off x="0" y="671337"/>
        <a:ext cx="4327925" cy="671337"/>
      </dsp:txXfrm>
    </dsp:sp>
    <dsp:sp modelId="{9238E805-6369-4EDD-B7C7-ABB3124EF196}">
      <dsp:nvSpPr>
        <dsp:cNvPr id="0" name=""/>
        <dsp:cNvSpPr/>
      </dsp:nvSpPr>
      <dsp:spPr>
        <a:xfrm>
          <a:off x="0" y="1342675"/>
          <a:ext cx="43279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18632-08F1-4E23-8105-AC0DFB12B8EF}">
      <dsp:nvSpPr>
        <dsp:cNvPr id="0" name=""/>
        <dsp:cNvSpPr/>
      </dsp:nvSpPr>
      <dsp:spPr>
        <a:xfrm>
          <a:off x="0" y="1342675"/>
          <a:ext cx="4327925" cy="67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noProof="0" dirty="0"/>
            <a:t>Appellant fails to submit supporting information or statement required</a:t>
          </a:r>
          <a:endParaRPr lang="en-US" sz="1400" kern="1200" noProof="0" dirty="0"/>
        </a:p>
      </dsp:txBody>
      <dsp:txXfrm>
        <a:off x="0" y="1342675"/>
        <a:ext cx="4327925" cy="671337"/>
      </dsp:txXfrm>
    </dsp:sp>
    <dsp:sp modelId="{61916D3E-ABBE-4AAE-A832-C6E023C574F2}">
      <dsp:nvSpPr>
        <dsp:cNvPr id="0" name=""/>
        <dsp:cNvSpPr/>
      </dsp:nvSpPr>
      <dsp:spPr>
        <a:xfrm>
          <a:off x="0" y="2014012"/>
          <a:ext cx="43279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4F6A62-33B0-4EAD-8085-8FB99F555020}">
      <dsp:nvSpPr>
        <dsp:cNvPr id="0" name=""/>
        <dsp:cNvSpPr/>
      </dsp:nvSpPr>
      <dsp:spPr>
        <a:xfrm>
          <a:off x="0" y="2014012"/>
          <a:ext cx="4327925" cy="67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noProof="0" dirty="0"/>
            <a:t>Failure to agree a date for an oral event</a:t>
          </a:r>
          <a:endParaRPr lang="en-US" sz="1400" kern="1200" noProof="0" dirty="0"/>
        </a:p>
      </dsp:txBody>
      <dsp:txXfrm>
        <a:off x="0" y="2014012"/>
        <a:ext cx="4327925" cy="671337"/>
      </dsp:txXfrm>
    </dsp:sp>
    <dsp:sp modelId="{8B378AB5-A03E-42C0-ABBD-291080B86DBA}">
      <dsp:nvSpPr>
        <dsp:cNvPr id="0" name=""/>
        <dsp:cNvSpPr/>
      </dsp:nvSpPr>
      <dsp:spPr>
        <a:xfrm>
          <a:off x="0" y="2685350"/>
          <a:ext cx="43279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D5CABE-56B1-4E7F-A3B4-2EBBE8191AF6}">
      <dsp:nvSpPr>
        <dsp:cNvPr id="0" name=""/>
        <dsp:cNvSpPr/>
      </dsp:nvSpPr>
      <dsp:spPr>
        <a:xfrm>
          <a:off x="0" y="2685350"/>
          <a:ext cx="4327925" cy="67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noProof="0" dirty="0"/>
            <a:t>Repeated adjournment requests</a:t>
          </a:r>
          <a:endParaRPr lang="en-US" sz="1400" kern="1200" noProof="0" dirty="0"/>
        </a:p>
      </dsp:txBody>
      <dsp:txXfrm>
        <a:off x="0" y="2685350"/>
        <a:ext cx="4327925" cy="671337"/>
      </dsp:txXfrm>
    </dsp:sp>
    <dsp:sp modelId="{68E9BE71-243F-414B-8B0B-CCAA82D6A26C}">
      <dsp:nvSpPr>
        <dsp:cNvPr id="0" name=""/>
        <dsp:cNvSpPr/>
      </dsp:nvSpPr>
      <dsp:spPr>
        <a:xfrm>
          <a:off x="0" y="3356688"/>
          <a:ext cx="43279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1009D9-E168-4FB2-ADDE-004D110189E3}">
      <dsp:nvSpPr>
        <dsp:cNvPr id="0" name=""/>
        <dsp:cNvSpPr/>
      </dsp:nvSpPr>
      <dsp:spPr>
        <a:xfrm>
          <a:off x="0" y="3356688"/>
          <a:ext cx="4327925" cy="67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noProof="0" dirty="0"/>
            <a:t>Failure to turn up to an event (SV, H, LI)</a:t>
          </a:r>
          <a:endParaRPr lang="en-US" sz="1400" kern="1200" noProof="0" dirty="0"/>
        </a:p>
      </dsp:txBody>
      <dsp:txXfrm>
        <a:off x="0" y="3356688"/>
        <a:ext cx="4327925" cy="671337"/>
      </dsp:txXfrm>
    </dsp:sp>
    <dsp:sp modelId="{B1971FED-02FA-45DF-ACBF-1712BAABE9A0}">
      <dsp:nvSpPr>
        <dsp:cNvPr id="0" name=""/>
        <dsp:cNvSpPr/>
      </dsp:nvSpPr>
      <dsp:spPr>
        <a:xfrm>
          <a:off x="0" y="4028025"/>
          <a:ext cx="43279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A59D27-0B74-483C-BF78-EE1A697C873E}">
      <dsp:nvSpPr>
        <dsp:cNvPr id="0" name=""/>
        <dsp:cNvSpPr/>
      </dsp:nvSpPr>
      <dsp:spPr>
        <a:xfrm>
          <a:off x="0" y="4028025"/>
          <a:ext cx="4327925" cy="67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noProof="0" dirty="0"/>
            <a:t>Non-compliance with procedure</a:t>
          </a:r>
          <a:endParaRPr lang="en-US" sz="1400" kern="1200" noProof="0" dirty="0"/>
        </a:p>
      </dsp:txBody>
      <dsp:txXfrm>
        <a:off x="0" y="4028025"/>
        <a:ext cx="4327925" cy="671337"/>
      </dsp:txXfrm>
    </dsp:sp>
    <dsp:sp modelId="{E9C3233B-CEAF-4B09-9EB7-07D0C03704CC}">
      <dsp:nvSpPr>
        <dsp:cNvPr id="0" name=""/>
        <dsp:cNvSpPr/>
      </dsp:nvSpPr>
      <dsp:spPr>
        <a:xfrm>
          <a:off x="0" y="4699363"/>
          <a:ext cx="43279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DB16F-742E-4D60-972D-EEA9EEBCE579}">
      <dsp:nvSpPr>
        <dsp:cNvPr id="0" name=""/>
        <dsp:cNvSpPr/>
      </dsp:nvSpPr>
      <dsp:spPr>
        <a:xfrm>
          <a:off x="0" y="4699363"/>
          <a:ext cx="4327925" cy="67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noProof="0" dirty="0"/>
            <a:t>Any other…</a:t>
          </a:r>
          <a:endParaRPr lang="en-US" sz="1400" kern="1200" noProof="0" dirty="0"/>
        </a:p>
      </dsp:txBody>
      <dsp:txXfrm>
        <a:off x="0" y="4699363"/>
        <a:ext cx="4327925" cy="67133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F07D88-4A48-7B98-1022-4DFF3AB334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53EE4F7-3EF5-1EB1-4EBF-91827C9C4B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16 September 2022</a:t>
            </a:r>
            <a:endParaRPr lang="en-GB"/>
          </a:p>
        </p:txBody>
      </p:sp>
      <p:sp>
        <p:nvSpPr>
          <p:cNvPr id="4" name="Footer Placeholder 3">
            <a:extLst>
              <a:ext uri="{FF2B5EF4-FFF2-40B4-BE49-F238E27FC236}">
                <a16:creationId xmlns:a16="http://schemas.microsoft.com/office/drawing/2014/main" id="{CE1B8714-1754-45CC-AA60-0A127F7967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2F969A6-1AE5-D552-B12A-091FDA3B72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EECB6F-7AC9-40A8-ADB5-6AE48A1A5075}" type="slidenum">
              <a:rPr lang="en-GB" smtClean="0"/>
              <a:t>‹#›</a:t>
            </a:fld>
            <a:endParaRPr lang="en-GB"/>
          </a:p>
        </p:txBody>
      </p:sp>
    </p:spTree>
    <p:extLst>
      <p:ext uri="{BB962C8B-B14F-4D97-AF65-F5344CB8AC3E}">
        <p14:creationId xmlns:p14="http://schemas.microsoft.com/office/powerpoint/2010/main" val="122548535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16 September 2022</a:t>
            </a:r>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EC6E9-CE4E-4835-A6CE-3DE7C603CC1D}" type="slidenum">
              <a:rPr lang="en-GB" smtClean="0"/>
              <a:t>‹#›</a:t>
            </a:fld>
            <a:endParaRPr lang="en-GB"/>
          </a:p>
        </p:txBody>
      </p:sp>
    </p:spTree>
    <p:extLst>
      <p:ext uri="{BB962C8B-B14F-4D97-AF65-F5344CB8AC3E}">
        <p14:creationId xmlns:p14="http://schemas.microsoft.com/office/powerpoint/2010/main" val="179837838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259CDD40-C2E9-B618-CBA1-95975C1228C8}"/>
              </a:ext>
            </a:extLst>
          </p:cNvPr>
          <p:cNvSpPr>
            <a:spLocks noGrp="1"/>
          </p:cNvSpPr>
          <p:nvPr>
            <p:ph type="dt" idx="1"/>
          </p:nvPr>
        </p:nvSpPr>
        <p:spPr/>
        <p:txBody>
          <a:bodyPr/>
          <a:lstStyle/>
          <a:p>
            <a:r>
              <a:rPr lang="en-US" dirty="0"/>
              <a:t>16 September 2022</a:t>
            </a:r>
            <a:endParaRPr lang="en-GB" dirty="0"/>
          </a:p>
        </p:txBody>
      </p:sp>
    </p:spTree>
    <p:extLst>
      <p:ext uri="{BB962C8B-B14F-4D97-AF65-F5344CB8AC3E}">
        <p14:creationId xmlns:p14="http://schemas.microsoft.com/office/powerpoint/2010/main" val="312668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63950-8AD9-E7DA-A550-84BA5AE86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D33917-3838-6CEC-5DB0-219333DDC33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47E7443-9CA1-0B58-79BF-933B2FCA6E26}"/>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1C8FA627-2E59-91DA-5256-676871FF6997}"/>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359342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B2F93-EE14-1575-9D1C-1389786D3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54C8D-887F-E744-C0B3-BAD02218BB3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C868FBE-DBA0-A56B-6460-300B0F8B59DF}"/>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C0859FEC-B297-C256-DDAF-3577DBA1F157}"/>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310787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F62C9-E883-E292-E215-7AF57EB07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E013C-3FEE-CD81-F904-0B574C16B69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0B1E071-CA34-C41B-35F9-BD1846FE0DA8}"/>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BD77BA50-204F-E2FE-BE09-7EF4A1B626BA}"/>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2074313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6A6BB-5AD0-2AC7-4885-7D4348295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ECDC9-209C-65EE-22BD-615ECC25926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BE1F4A6-28C9-6461-8E5A-E1D70EB98254}"/>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A7047757-D22A-9728-9EA2-D2404774E302}"/>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862403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78B5B-281D-C66E-4582-329B19E70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B39AB-45AD-5844-DCDA-AA43544C78A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2B385D3-D601-3A98-DEEB-D2BBF4D8D15A}"/>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144F088D-57A5-6EDE-CE17-EA6F97486EAD}"/>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179263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57996-5B12-F20F-586F-D787998CB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C4B02-FFCE-CDC3-1E12-B8654195789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FA3F8DF-38EF-292B-2289-ABAD914F7B51}"/>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DF8A50D1-8F94-5DC4-B541-08F7BEE89390}"/>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2982568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E1E15-E302-F76A-6070-6289CA106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65EC9-3D8E-9937-8F0E-DD970621F87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5DDE367-C153-79CF-CDC6-B8CCF38C6E9A}"/>
              </a:ext>
            </a:extLst>
          </p:cNvPr>
          <p:cNvSpPr>
            <a:spLocks noGrp="1"/>
          </p:cNvSpPr>
          <p:nvPr>
            <p:ph type="body" idx="1"/>
          </p:nvPr>
        </p:nvSpPr>
        <p:spPr/>
        <p:txBody>
          <a:bodyPr/>
          <a:lstStyle/>
          <a:p>
            <a:endParaRPr lang="en-GB" b="0" i="0" dirty="0">
              <a:solidFill>
                <a:srgbClr val="0B0C0C"/>
              </a:solidFill>
              <a:effectLst/>
              <a:latin typeface="GDS Transport"/>
            </a:endParaRPr>
          </a:p>
        </p:txBody>
      </p:sp>
      <p:sp>
        <p:nvSpPr>
          <p:cNvPr id="5" name="Date Placeholder 4">
            <a:extLst>
              <a:ext uri="{FF2B5EF4-FFF2-40B4-BE49-F238E27FC236}">
                <a16:creationId xmlns:a16="http://schemas.microsoft.com/office/drawing/2014/main" id="{324524C0-82F6-DC23-EDF7-B5410E2594A9}"/>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3536514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81166-177B-75E1-DE95-DC64A4573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2ABEE-A926-CB43-B2C5-8BD5D1379DD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05CC7C3-7B1E-08EE-1EBD-DF2BE1E609AE}"/>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3D6C1E70-69DD-4BC2-DAD1-C4C0F52F8A8C}"/>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478769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0AEBD-5CBC-22B4-0DB8-9EA1988E4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3F323-158E-84A3-5E87-42485837CE1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D1E2101-5305-056C-4C7C-6CD4D672961F}"/>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CA722031-D8EC-78C8-BE6B-3266F156F8EB}"/>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1883316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F33FD-4B94-0BF8-287C-C5A618A0E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8A4F8-D9AB-9F42-AB8D-6A99B4360F9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33243FF-EA8E-4BAA-EBB1-8DABFCBE2656}"/>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00DDE2CA-1C85-80DC-126B-7320E5E63159}"/>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358683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16258-B427-0862-C208-0642F7A6D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7AA8F-D71A-E5CC-C145-D4412915DE1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361713D-0ED5-8F34-68A7-A070700CA7D5}"/>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796432CD-99F8-C1DD-1539-4F587D38E2E7}"/>
              </a:ext>
            </a:extLst>
          </p:cNvPr>
          <p:cNvSpPr>
            <a:spLocks noGrp="1"/>
          </p:cNvSpPr>
          <p:nvPr>
            <p:ph type="dt" idx="1"/>
          </p:nvPr>
        </p:nvSpPr>
        <p:spPr/>
        <p:txBody>
          <a:bodyPr/>
          <a:lstStyle/>
          <a:p>
            <a:r>
              <a:rPr lang="en-US" dirty="0"/>
              <a:t>16 September 2022</a:t>
            </a:r>
            <a:endParaRPr lang="en-GB" dirty="0"/>
          </a:p>
        </p:txBody>
      </p:sp>
    </p:spTree>
    <p:extLst>
      <p:ext uri="{BB962C8B-B14F-4D97-AF65-F5344CB8AC3E}">
        <p14:creationId xmlns:p14="http://schemas.microsoft.com/office/powerpoint/2010/main" val="2931730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A8DA6-B4CD-B3F3-3C8C-55656AE3D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43B1B-3BBF-E8EB-6C28-3366BA8E1D6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B37E53A-A07B-F670-FFC9-396C72F83CF3}"/>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0A21A368-0EEF-FD46-C4FD-DAF22E3A2250}"/>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342401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D6591-9BB8-2E3D-6009-2D62E62E9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D258D-8D9E-0BF6-E58E-C8C0DD28A81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BF776BC-A7BF-DF44-1F47-059ABF57FC0F}"/>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D9A19309-D654-DAA3-9C5F-C99AA8361A77}"/>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233212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098E5-17AB-5A7E-655B-28E673018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4367C-B47C-675C-78EA-B22AD5BFD1F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A17D056-DC4A-3D15-F9AF-C1A69C42E4ED}"/>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5BB4DA08-AE87-9257-968D-46F745B0D6A4}"/>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4079309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98B4F-7FA6-4C0B-332E-441157D0B5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3B2D5-7C1B-3A49-A2AE-F81CB83B1DA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28E690B-8ABC-3D15-5ADB-E93118B710D7}"/>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93CCC33F-7B4E-1D88-A9CF-D37A6483A09E}"/>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229151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593BD-17BD-94C2-021B-9FB32FA75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4B85E-BCA7-203B-F918-0E32D9E4823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D27B017-7627-ECAB-27EE-8B5599FF6BDC}"/>
              </a:ext>
            </a:extLst>
          </p:cNvPr>
          <p:cNvSpPr>
            <a:spLocks noGrp="1"/>
          </p:cNvSpPr>
          <p:nvPr>
            <p:ph type="body" idx="1"/>
          </p:nvPr>
        </p:nvSpPr>
        <p:spPr/>
        <p:txBody>
          <a:bodyPr/>
          <a:lstStyle/>
          <a:p>
            <a:pPr algn="l">
              <a:spcAft>
                <a:spcPts val="1500"/>
              </a:spcAft>
              <a:buNone/>
            </a:pPr>
            <a:endParaRPr lang="en-GB" b="0" i="0" dirty="0">
              <a:solidFill>
                <a:srgbClr val="0B0C0C"/>
              </a:solidFill>
              <a:effectLst/>
              <a:latin typeface="GDS Transport"/>
            </a:endParaRPr>
          </a:p>
        </p:txBody>
      </p:sp>
      <p:sp>
        <p:nvSpPr>
          <p:cNvPr id="5" name="Date Placeholder 4">
            <a:extLst>
              <a:ext uri="{FF2B5EF4-FFF2-40B4-BE49-F238E27FC236}">
                <a16:creationId xmlns:a16="http://schemas.microsoft.com/office/drawing/2014/main" id="{911433CA-FC51-2BEC-D64D-59ABE1FC90C5}"/>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1416773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6EBE6-E4B3-22F5-B427-A4C3C9D9BD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72432-38F5-5E8F-577A-FC6E7D6F274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A346E8D-B3F1-ADEA-60CA-B4F2CC4ADE1E}"/>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8C47650D-1B86-22A4-9458-93D8364373B0}"/>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253096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0BC0E-EFB3-7EB9-9C56-3420BB2E7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23E7B-BAE1-82C5-78BA-859409D2FF7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7B5FB29-EB82-767E-AEE4-1DA5C553BC9D}"/>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908F2EEA-E597-C502-D24D-A3F2CA7AF8D5}"/>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3814834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52925-F67F-798D-0462-DA76D0DEE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CBBE7-50F8-1B2F-2008-785172B5F66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05AE422-B510-76F3-6CF8-32D914E83F76}"/>
              </a:ext>
            </a:extLst>
          </p:cNvPr>
          <p:cNvSpPr>
            <a:spLocks noGrp="1"/>
          </p:cNvSpPr>
          <p:nvPr>
            <p:ph type="body" idx="1"/>
          </p:nvPr>
        </p:nvSpPr>
        <p:spPr/>
        <p:txBody>
          <a:bodyPr/>
          <a:lstStyle/>
          <a:p>
            <a:endParaRPr lang="en-GB" dirty="0"/>
          </a:p>
        </p:txBody>
      </p:sp>
      <p:sp>
        <p:nvSpPr>
          <p:cNvPr id="5" name="Date Placeholder 4">
            <a:extLst>
              <a:ext uri="{FF2B5EF4-FFF2-40B4-BE49-F238E27FC236}">
                <a16:creationId xmlns:a16="http://schemas.microsoft.com/office/drawing/2014/main" id="{FA492A20-9B15-90C6-3876-5C285BC8E548}"/>
              </a:ext>
            </a:extLst>
          </p:cNvPr>
          <p:cNvSpPr>
            <a:spLocks noGrp="1"/>
          </p:cNvSpPr>
          <p:nvPr>
            <p:ph type="dt" idx="1"/>
          </p:nvPr>
        </p:nvSpPr>
        <p:spPr/>
        <p:txBody>
          <a:bodyPr/>
          <a:lstStyle/>
          <a:p>
            <a:r>
              <a:rPr lang="en-US"/>
              <a:t>16 September 2022</a:t>
            </a:r>
            <a:endParaRPr lang="en-GB"/>
          </a:p>
        </p:txBody>
      </p:sp>
    </p:spTree>
    <p:extLst>
      <p:ext uri="{BB962C8B-B14F-4D97-AF65-F5344CB8AC3E}">
        <p14:creationId xmlns:p14="http://schemas.microsoft.com/office/powerpoint/2010/main" val="545700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pt-PT"/>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Click to edit Master subtitle style</a:t>
            </a:r>
            <a:endParaRPr lang="en-US"/>
          </a:p>
        </p:txBody>
      </p:sp>
      <p:sp>
        <p:nvSpPr>
          <p:cNvPr id="4" name="Date Placeholder 3"/>
          <p:cNvSpPr>
            <a:spLocks noGrp="1"/>
          </p:cNvSpPr>
          <p:nvPr>
            <p:ph type="dt" sz="half" idx="10"/>
          </p:nvPr>
        </p:nvSpPr>
        <p:spPr/>
        <p:txBody>
          <a:bodyPr/>
          <a:lstStyle/>
          <a:p>
            <a:fld id="{75A15DF6-A949-0145-8E58-898C93EE1406}"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3329F-7BAE-3944-804D-C46FDC44DCD3}" type="slidenum">
              <a:rPr lang="en-US" smtClean="0"/>
              <a:t>‹#›</a:t>
            </a:fld>
            <a:endParaRPr lang="en-US"/>
          </a:p>
        </p:txBody>
      </p:sp>
    </p:spTree>
    <p:extLst>
      <p:ext uri="{BB962C8B-B14F-4D97-AF65-F5344CB8AC3E}">
        <p14:creationId xmlns:p14="http://schemas.microsoft.com/office/powerpoint/2010/main" val="125482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75A15DF6-A949-0145-8E58-898C93EE1406}"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3329F-7BAE-3944-804D-C46FDC44DCD3}" type="slidenum">
              <a:rPr lang="en-US" smtClean="0"/>
              <a:t>‹#›</a:t>
            </a:fld>
            <a:endParaRPr lang="en-US"/>
          </a:p>
        </p:txBody>
      </p:sp>
    </p:spTree>
    <p:extLst>
      <p:ext uri="{BB962C8B-B14F-4D97-AF65-F5344CB8AC3E}">
        <p14:creationId xmlns:p14="http://schemas.microsoft.com/office/powerpoint/2010/main" val="83487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pt-PT"/>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75A15DF6-A949-0145-8E58-898C93EE1406}"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3329F-7BAE-3944-804D-C46FDC44DCD3}" type="slidenum">
              <a:rPr lang="en-US" smtClean="0"/>
              <a:t>‹#›</a:t>
            </a:fld>
            <a:endParaRPr lang="en-US"/>
          </a:p>
        </p:txBody>
      </p:sp>
    </p:spTree>
    <p:extLst>
      <p:ext uri="{BB962C8B-B14F-4D97-AF65-F5344CB8AC3E}">
        <p14:creationId xmlns:p14="http://schemas.microsoft.com/office/powerpoint/2010/main" val="300447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Content Placeholder 2"/>
          <p:cNvSpPr>
            <a:spLocks noGrp="1"/>
          </p:cNvSpPr>
          <p:nvPr>
            <p:ph idx="1"/>
          </p:nvPr>
        </p:nvSpPr>
        <p:spPr/>
        <p:txBody>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75A15DF6-A949-0145-8E58-898C93EE1406}"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3329F-7BAE-3944-804D-C46FDC44DCD3}" type="slidenum">
              <a:rPr lang="en-US" smtClean="0"/>
              <a:t>‹#›</a:t>
            </a:fld>
            <a:endParaRPr lang="en-US"/>
          </a:p>
        </p:txBody>
      </p:sp>
    </p:spTree>
    <p:extLst>
      <p:ext uri="{BB962C8B-B14F-4D97-AF65-F5344CB8AC3E}">
        <p14:creationId xmlns:p14="http://schemas.microsoft.com/office/powerpoint/2010/main" val="268301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pt-PT"/>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Click to edit Master text styles</a:t>
            </a:r>
          </a:p>
        </p:txBody>
      </p:sp>
      <p:sp>
        <p:nvSpPr>
          <p:cNvPr id="4" name="Date Placeholder 3"/>
          <p:cNvSpPr>
            <a:spLocks noGrp="1"/>
          </p:cNvSpPr>
          <p:nvPr>
            <p:ph type="dt" sz="half" idx="10"/>
          </p:nvPr>
        </p:nvSpPr>
        <p:spPr/>
        <p:txBody>
          <a:bodyPr/>
          <a:lstStyle/>
          <a:p>
            <a:fld id="{75A15DF6-A949-0145-8E58-898C93EE1406}"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3329F-7BAE-3944-804D-C46FDC44DCD3}" type="slidenum">
              <a:rPr lang="en-US" smtClean="0"/>
              <a:t>‹#›</a:t>
            </a:fld>
            <a:endParaRPr lang="en-US"/>
          </a:p>
        </p:txBody>
      </p:sp>
    </p:spTree>
    <p:extLst>
      <p:ext uri="{BB962C8B-B14F-4D97-AF65-F5344CB8AC3E}">
        <p14:creationId xmlns:p14="http://schemas.microsoft.com/office/powerpoint/2010/main" val="34064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5" name="Date Placeholder 4"/>
          <p:cNvSpPr>
            <a:spLocks noGrp="1"/>
          </p:cNvSpPr>
          <p:nvPr>
            <p:ph type="dt" sz="half" idx="10"/>
          </p:nvPr>
        </p:nvSpPr>
        <p:spPr/>
        <p:txBody>
          <a:bodyPr/>
          <a:lstStyle/>
          <a:p>
            <a:fld id="{75A15DF6-A949-0145-8E58-898C93EE1406}"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3329F-7BAE-3944-804D-C46FDC44DCD3}" type="slidenum">
              <a:rPr lang="en-US" smtClean="0"/>
              <a:t>‹#›</a:t>
            </a:fld>
            <a:endParaRPr lang="en-US"/>
          </a:p>
        </p:txBody>
      </p:sp>
    </p:spTree>
    <p:extLst>
      <p:ext uri="{BB962C8B-B14F-4D97-AF65-F5344CB8AC3E}">
        <p14:creationId xmlns:p14="http://schemas.microsoft.com/office/powerpoint/2010/main" val="255624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7" name="Date Placeholder 6"/>
          <p:cNvSpPr>
            <a:spLocks noGrp="1"/>
          </p:cNvSpPr>
          <p:nvPr>
            <p:ph type="dt" sz="half" idx="10"/>
          </p:nvPr>
        </p:nvSpPr>
        <p:spPr/>
        <p:txBody>
          <a:bodyPr/>
          <a:lstStyle/>
          <a:p>
            <a:fld id="{75A15DF6-A949-0145-8E58-898C93EE1406}" type="datetimeFigureOut">
              <a:rPr lang="en-US" smtClean="0"/>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3329F-7BAE-3944-804D-C46FDC44DCD3}" type="slidenum">
              <a:rPr lang="en-US" smtClean="0"/>
              <a:t>‹#›</a:t>
            </a:fld>
            <a:endParaRPr lang="en-US"/>
          </a:p>
        </p:txBody>
      </p:sp>
    </p:spTree>
    <p:extLst>
      <p:ext uri="{BB962C8B-B14F-4D97-AF65-F5344CB8AC3E}">
        <p14:creationId xmlns:p14="http://schemas.microsoft.com/office/powerpoint/2010/main" val="363680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Date Placeholder 2"/>
          <p:cNvSpPr>
            <a:spLocks noGrp="1"/>
          </p:cNvSpPr>
          <p:nvPr>
            <p:ph type="dt" sz="half" idx="10"/>
          </p:nvPr>
        </p:nvSpPr>
        <p:spPr/>
        <p:txBody>
          <a:bodyPr/>
          <a:lstStyle/>
          <a:p>
            <a:fld id="{75A15DF6-A949-0145-8E58-898C93EE1406}" type="datetimeFigureOut">
              <a:rPr lang="en-US" smtClean="0"/>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3329F-7BAE-3944-804D-C46FDC44DCD3}" type="slidenum">
              <a:rPr lang="en-US" smtClean="0"/>
              <a:t>‹#›</a:t>
            </a:fld>
            <a:endParaRPr lang="en-US"/>
          </a:p>
        </p:txBody>
      </p:sp>
    </p:spTree>
    <p:extLst>
      <p:ext uri="{BB962C8B-B14F-4D97-AF65-F5344CB8AC3E}">
        <p14:creationId xmlns:p14="http://schemas.microsoft.com/office/powerpoint/2010/main" val="2064026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15DF6-A949-0145-8E58-898C93EE1406}" type="datetimeFigureOut">
              <a:rPr lang="en-US" smtClean="0"/>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83329F-7BAE-3944-804D-C46FDC44DCD3}" type="slidenum">
              <a:rPr lang="en-US" smtClean="0"/>
              <a:t>‹#›</a:t>
            </a:fld>
            <a:endParaRPr lang="en-US"/>
          </a:p>
        </p:txBody>
      </p:sp>
    </p:spTree>
    <p:extLst>
      <p:ext uri="{BB962C8B-B14F-4D97-AF65-F5344CB8AC3E}">
        <p14:creationId xmlns:p14="http://schemas.microsoft.com/office/powerpoint/2010/main" val="193057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pt-PT"/>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Click to edit Master text styles</a:t>
            </a:r>
          </a:p>
        </p:txBody>
      </p:sp>
      <p:sp>
        <p:nvSpPr>
          <p:cNvPr id="5" name="Date Placeholder 4"/>
          <p:cNvSpPr>
            <a:spLocks noGrp="1"/>
          </p:cNvSpPr>
          <p:nvPr>
            <p:ph type="dt" sz="half" idx="10"/>
          </p:nvPr>
        </p:nvSpPr>
        <p:spPr/>
        <p:txBody>
          <a:bodyPr/>
          <a:lstStyle/>
          <a:p>
            <a:fld id="{75A15DF6-A949-0145-8E58-898C93EE1406}"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3329F-7BAE-3944-804D-C46FDC44DCD3}" type="slidenum">
              <a:rPr lang="en-US" smtClean="0"/>
              <a:t>‹#›</a:t>
            </a:fld>
            <a:endParaRPr lang="en-US"/>
          </a:p>
        </p:txBody>
      </p:sp>
    </p:spTree>
    <p:extLst>
      <p:ext uri="{BB962C8B-B14F-4D97-AF65-F5344CB8AC3E}">
        <p14:creationId xmlns:p14="http://schemas.microsoft.com/office/powerpoint/2010/main" val="360136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pt-PT"/>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Click to edit Master text styles</a:t>
            </a:r>
          </a:p>
        </p:txBody>
      </p:sp>
      <p:sp>
        <p:nvSpPr>
          <p:cNvPr id="5" name="Date Placeholder 4"/>
          <p:cNvSpPr>
            <a:spLocks noGrp="1"/>
          </p:cNvSpPr>
          <p:nvPr>
            <p:ph type="dt" sz="half" idx="10"/>
          </p:nvPr>
        </p:nvSpPr>
        <p:spPr/>
        <p:txBody>
          <a:bodyPr/>
          <a:lstStyle/>
          <a:p>
            <a:fld id="{75A15DF6-A949-0145-8E58-898C93EE1406}"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3329F-7BAE-3944-804D-C46FDC44DCD3}" type="slidenum">
              <a:rPr lang="en-US" smtClean="0"/>
              <a:t>‹#›</a:t>
            </a:fld>
            <a:endParaRPr lang="en-US"/>
          </a:p>
        </p:txBody>
      </p:sp>
    </p:spTree>
    <p:extLst>
      <p:ext uri="{BB962C8B-B14F-4D97-AF65-F5344CB8AC3E}">
        <p14:creationId xmlns:p14="http://schemas.microsoft.com/office/powerpoint/2010/main" val="344642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PT"/>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15DF6-A949-0145-8E58-898C93EE1406}" type="datetimeFigureOut">
              <a:rPr lang="en-US" smtClean="0"/>
              <a:t>5/9/2025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3329F-7BAE-3944-804D-C46FDC44DCD3}" type="slidenum">
              <a:rPr lang="en-US" smtClean="0"/>
              <a:t>‹#›</a:t>
            </a:fld>
            <a:endParaRPr lang="en-US"/>
          </a:p>
        </p:txBody>
      </p:sp>
    </p:spTree>
    <p:extLst>
      <p:ext uri="{BB962C8B-B14F-4D97-AF65-F5344CB8AC3E}">
        <p14:creationId xmlns:p14="http://schemas.microsoft.com/office/powerpoint/2010/main" val="681243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10.xml"/><Relationship Id="rId7" Type="http://schemas.openxmlformats.org/officeDocument/2006/relationships/diagramLayout" Target="../diagrams/layout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diagramData" Target="../diagrams/data2.xml"/><Relationship Id="rId5" Type="http://schemas.openxmlformats.org/officeDocument/2006/relationships/image" Target="../media/image10.jpeg"/><Relationship Id="rId10" Type="http://schemas.microsoft.com/office/2007/relationships/diagramDrawing" Target="../diagrams/drawing2.xml"/><Relationship Id="rId4" Type="http://schemas.openxmlformats.org/officeDocument/2006/relationships/image" Target="../media/image3.jpg"/><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7.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3.jpg"/><Relationship Id="rId7" Type="http://schemas.openxmlformats.org/officeDocument/2006/relationships/image" Target="../media/image22.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4.emf"/><Relationship Id="rId5" Type="http://schemas.openxmlformats.org/officeDocument/2006/relationships/image" Target="../media/image20.svg"/><Relationship Id="rId10" Type="http://schemas.openxmlformats.org/officeDocument/2006/relationships/oleObject" Target="../embeddings/oleObject2.bin"/><Relationship Id="rId4" Type="http://schemas.openxmlformats.org/officeDocument/2006/relationships/image" Target="../media/image19.png"/><Relationship Id="rId9"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hyperlink" Target="https://uk.westlaw.com/Document/I11A8BF11E44C11DA8D70A0E70A78ED65/View/FullText.html?originationContext=document&amp;transitionType=DocumentItem&amp;ppcid=d617179700b24b658c9e1ed73a80ba7f&amp;contextData=(sc.Search)"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uk.westlaw.com/Document/I11A8BF11E44C11DA8D70A0E70A78ED65/View/FullText.html?originationContext=document&amp;transitionType=DocumentItem&amp;ppcid=d617179700b24b658c9e1ed73a80ba7f&amp;contextData=(sc.Searc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jpg"/><Relationship Id="rId7" Type="http://schemas.openxmlformats.org/officeDocument/2006/relationships/diagramQuickStyle" Target="../diagrams/quickStyle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6.jpeg"/><Relationship Id="rId9" Type="http://schemas.microsoft.com/office/2007/relationships/diagramDrawing" Target="../diagrams/drawing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8.wmf"/><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sp>
        <p:nvSpPr>
          <p:cNvPr id="9" name="Rectangle 8"/>
          <p:cNvSpPr/>
          <p:nvPr/>
        </p:nvSpPr>
        <p:spPr>
          <a:xfrm>
            <a:off x="1524000" y="660265"/>
            <a:ext cx="9168000" cy="2114550"/>
          </a:xfrm>
          <a:prstGeom prst="rect">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t>                                                      </a:t>
            </a:r>
            <a:r>
              <a:rPr lang="en-US" sz="4400" dirty="0"/>
              <a:t>IVY TRAINING              </a:t>
            </a:r>
            <a:endParaRPr lang="en-US" sz="2400" dirty="0"/>
          </a:p>
          <a:p>
            <a:r>
              <a:rPr lang="en-US" dirty="0"/>
              <a:t>                                                                                        </a:t>
            </a:r>
            <a:r>
              <a:rPr lang="en-US" sz="1600" dirty="0"/>
              <a:t>For Planning Professionals</a:t>
            </a:r>
            <a:endParaRPr lang="en-US" dirty="0"/>
          </a:p>
        </p:txBody>
      </p:sp>
      <p:sp>
        <p:nvSpPr>
          <p:cNvPr id="2" name="TextBox 1">
            <a:extLst>
              <a:ext uri="{FF2B5EF4-FFF2-40B4-BE49-F238E27FC236}">
                <a16:creationId xmlns:a16="http://schemas.microsoft.com/office/drawing/2014/main" id="{1B1100E5-3E74-4148-B5E2-689055B9FE69}"/>
              </a:ext>
            </a:extLst>
          </p:cNvPr>
          <p:cNvSpPr txBox="1"/>
          <p:nvPr/>
        </p:nvSpPr>
        <p:spPr>
          <a:xfrm>
            <a:off x="4436302" y="4643984"/>
            <a:ext cx="6164109" cy="369332"/>
          </a:xfrm>
          <a:prstGeom prst="rect">
            <a:avLst/>
          </a:prstGeom>
          <a:noFill/>
        </p:spPr>
        <p:txBody>
          <a:bodyPr wrap="square" rtlCol="0">
            <a:spAutoFit/>
          </a:bodyPr>
          <a:lstStyle/>
          <a:p>
            <a:pPr algn="r"/>
            <a:r>
              <a:rPr lang="en-US" b="1" dirty="0">
                <a:solidFill>
                  <a:schemeClr val="bg1"/>
                </a:solidFill>
              </a:rPr>
              <a:t>CHANGING PERSPECTIVES: Appeal Tips – 24 April 2025</a:t>
            </a:r>
          </a:p>
        </p:txBody>
      </p:sp>
      <p:pic>
        <p:nvPicPr>
          <p:cNvPr id="4" name="Picture 3" descr="A green and white triangle&#10;&#10;AI-generated content may be incorrect.">
            <a:extLst>
              <a:ext uri="{FF2B5EF4-FFF2-40B4-BE49-F238E27FC236}">
                <a16:creationId xmlns:a16="http://schemas.microsoft.com/office/drawing/2014/main" id="{F115664A-90D0-61BF-E973-A977EA00F8A4}"/>
              </a:ext>
            </a:extLst>
          </p:cNvPr>
          <p:cNvPicPr>
            <a:picLocks noChangeAspect="1"/>
          </p:cNvPicPr>
          <p:nvPr/>
        </p:nvPicPr>
        <p:blipFill>
          <a:blip r:embed="rId3"/>
          <a:stretch>
            <a:fillRect/>
          </a:stretch>
        </p:blipFill>
        <p:spPr>
          <a:xfrm>
            <a:off x="8670539" y="869005"/>
            <a:ext cx="1635727" cy="1445772"/>
          </a:xfrm>
          <a:prstGeom prst="rect">
            <a:avLst/>
          </a:prstGeom>
        </p:spPr>
      </p:pic>
    </p:spTree>
    <p:extLst>
      <p:ext uri="{BB962C8B-B14F-4D97-AF65-F5344CB8AC3E}">
        <p14:creationId xmlns:p14="http://schemas.microsoft.com/office/powerpoint/2010/main" val="2562355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3E3EC-207E-93F0-874F-B3F6C3152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33649-E87C-13A8-967F-2703EC499798}"/>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5BD011B8-38CE-8E5D-1B56-DC5F2A1E4342}"/>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24C4B53E-22B6-0DFB-7B60-A2F05F767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cxnSp>
        <p:nvCxnSpPr>
          <p:cNvPr id="11" name="Straight Connector 10">
            <a:extLst>
              <a:ext uri="{FF2B5EF4-FFF2-40B4-BE49-F238E27FC236}">
                <a16:creationId xmlns:a16="http://schemas.microsoft.com/office/drawing/2014/main" id="{F067C120-B489-C85A-F89E-C9BA76CD6747}"/>
              </a:ext>
            </a:extLst>
          </p:cNvPr>
          <p:cNvCxnSpPr/>
          <p:nvPr/>
        </p:nvCxnSpPr>
        <p:spPr>
          <a:xfrm>
            <a:off x="2814270" y="1240481"/>
            <a:ext cx="18101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827BDB1-DA41-DE83-1390-330B61D3E62D}"/>
              </a:ext>
            </a:extLst>
          </p:cNvPr>
          <p:cNvSpPr txBox="1"/>
          <p:nvPr/>
        </p:nvSpPr>
        <p:spPr>
          <a:xfrm>
            <a:off x="2714662" y="1600657"/>
            <a:ext cx="6851049" cy="2429511"/>
          </a:xfrm>
          <a:prstGeom prst="rect">
            <a:avLst/>
          </a:prstGeom>
          <a:noFill/>
        </p:spPr>
        <p:txBody>
          <a:bodyPr wrap="square" rtlCol="0">
            <a:spAutoFit/>
          </a:bodyPr>
          <a:lstStyle/>
          <a:p>
            <a:pPr algn="l">
              <a:buNone/>
            </a:pPr>
            <a:r>
              <a:rPr lang="en-US" sz="1600" dirty="0">
                <a:solidFill>
                  <a:srgbClr val="1E1E1E"/>
                </a:solidFill>
                <a:latin typeface="Source Sans Pro Semibold" panose="020B0603030403020204" pitchFamily="34" charset="0"/>
                <a:ea typeface="Source Sans Pro Semibold" panose="020B0603030403020204" pitchFamily="34" charset="0"/>
              </a:rPr>
              <a:t>Where it appears that — (a) there has been a breach of planning control, and (b)there is a reasonable prospect that, if an application for planning permission in respect of the development concerned were made, planning permission would be granted.</a:t>
            </a:r>
          </a:p>
          <a:p>
            <a:pPr algn="l">
              <a:buNone/>
            </a:pPr>
            <a:endParaRPr lang="en-US" sz="1600" dirty="0">
              <a:solidFill>
                <a:srgbClr val="1E1E1E"/>
              </a:solidFill>
              <a:latin typeface="Source Sans Pro Semibold" panose="020B0603030403020204" pitchFamily="34" charset="0"/>
              <a:ea typeface="Source Sans Pro Semibold" panose="020B0603030403020204" pitchFamily="34" charset="0"/>
            </a:endParaRPr>
          </a:p>
          <a:p>
            <a:pPr algn="l">
              <a:buNone/>
            </a:pPr>
            <a:r>
              <a:rPr lang="en-US" sz="1600" dirty="0">
                <a:solidFill>
                  <a:srgbClr val="1E1E1E"/>
                </a:solidFill>
                <a:latin typeface="Source Sans Pro Semibold" panose="020B0603030403020204" pitchFamily="34" charset="0"/>
                <a:ea typeface="Source Sans Pro Semibold" panose="020B0603030403020204" pitchFamily="34" charset="0"/>
              </a:rPr>
              <a:t>Reasonable prospect of PP granted vs unlikely to be granted</a:t>
            </a:r>
          </a:p>
          <a:p>
            <a:pPr algn="l">
              <a:buNone/>
            </a:pPr>
            <a:endParaRPr lang="en-US" sz="1600" dirty="0">
              <a:solidFill>
                <a:srgbClr val="0B0C0C"/>
              </a:solidFill>
              <a:latin typeface="Source Sans Pro Semibold" panose="020B0603030403020204" pitchFamily="34" charset="0"/>
              <a:ea typeface="Source Sans Pro Semibold" panose="020B0603030403020204" pitchFamily="34" charset="0"/>
            </a:endParaRPr>
          </a:p>
          <a:p>
            <a:pPr>
              <a:lnSpc>
                <a:spcPct val="130000"/>
              </a:lnSpc>
            </a:pPr>
            <a:r>
              <a:rPr lang="en-US" sz="1600" dirty="0">
                <a:solidFill>
                  <a:srgbClr val="0B0C0C"/>
                </a:solidFill>
                <a:latin typeface="Source Sans Pro Semibold" panose="020B0603030403020204" pitchFamily="34" charset="0"/>
                <a:ea typeface="Source Sans Pro Semibold" panose="020B0603030403020204" pitchFamily="34" charset="0"/>
              </a:rPr>
              <a:t>The issue of an EWN constitutes taking enforcement action - for the purposes of section </a:t>
            </a:r>
            <a:r>
              <a:rPr lang="en-US" sz="1600" dirty="0" err="1">
                <a:solidFill>
                  <a:srgbClr val="0B0C0C"/>
                </a:solidFill>
                <a:latin typeface="Source Sans Pro Semibold" panose="020B0603030403020204" pitchFamily="34" charset="0"/>
                <a:ea typeface="Source Sans Pro Semibold" panose="020B0603030403020204" pitchFamily="34" charset="0"/>
              </a:rPr>
              <a:t>171B</a:t>
            </a:r>
            <a:r>
              <a:rPr lang="en-US" sz="1600" dirty="0">
                <a:solidFill>
                  <a:srgbClr val="0B0C0C"/>
                </a:solidFill>
                <a:latin typeface="Source Sans Pro Semibold" panose="020B0603030403020204" pitchFamily="34" charset="0"/>
                <a:ea typeface="Source Sans Pro Semibold" panose="020B0603030403020204" pitchFamily="34" charset="0"/>
              </a:rPr>
              <a:t> time limits</a:t>
            </a:r>
            <a:endParaRPr lang="en-US" sz="1600" dirty="0">
              <a:latin typeface="Source Sans Pro Semibold" panose="020B0603030403020204" pitchFamily="34" charset="0"/>
              <a:ea typeface="Source Sans Pro Semibold" panose="020B0603030403020204" pitchFamily="34" charset="0"/>
              <a:cs typeface="Source Sans Pro Semibold"/>
            </a:endParaRPr>
          </a:p>
        </p:txBody>
      </p:sp>
      <p:sp>
        <p:nvSpPr>
          <p:cNvPr id="5" name="TextBox 4">
            <a:extLst>
              <a:ext uri="{FF2B5EF4-FFF2-40B4-BE49-F238E27FC236}">
                <a16:creationId xmlns:a16="http://schemas.microsoft.com/office/drawing/2014/main" id="{7B7BDC65-A883-7B67-4646-D96D755018D8}"/>
              </a:ext>
            </a:extLst>
          </p:cNvPr>
          <p:cNvSpPr txBox="1"/>
          <p:nvPr/>
        </p:nvSpPr>
        <p:spPr>
          <a:xfrm>
            <a:off x="2714661" y="623935"/>
            <a:ext cx="6581738" cy="523220"/>
          </a:xfrm>
          <a:prstGeom prst="rect">
            <a:avLst/>
          </a:prstGeom>
          <a:noFill/>
        </p:spPr>
        <p:txBody>
          <a:bodyPr wrap="square" rtlCol="0">
            <a:spAutoFit/>
          </a:bodyPr>
          <a:lstStyle/>
          <a:p>
            <a:r>
              <a:rPr lang="en-US" sz="2800" b="1" dirty="0">
                <a:latin typeface="PT Sans Narrow"/>
                <a:cs typeface="PT Sans Narrow"/>
              </a:rPr>
              <a:t>Enforcement warning notice… what is the point</a:t>
            </a:r>
          </a:p>
        </p:txBody>
      </p:sp>
      <p:pic>
        <p:nvPicPr>
          <p:cNvPr id="5122" name="Picture 2" descr="Dealing with Planning Pre Enforcement Notice Letters – Planning Appeals">
            <a:extLst>
              <a:ext uri="{FF2B5EF4-FFF2-40B4-BE49-F238E27FC236}">
                <a16:creationId xmlns:a16="http://schemas.microsoft.com/office/drawing/2014/main" id="{C3E9EAD8-7994-7D7E-4BDE-B0434552C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8774" y="4048513"/>
            <a:ext cx="4298066" cy="241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20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6C25-D17D-E3F2-CE66-4D7C712BF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C86B9-A52A-E1F6-C304-EB0256C59027}"/>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F14D9C15-77E0-89A3-209F-2AC60827C1A3}"/>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B30F28A3-325E-397C-2E7C-493067284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cxnSp>
        <p:nvCxnSpPr>
          <p:cNvPr id="11" name="Straight Connector 10">
            <a:extLst>
              <a:ext uri="{FF2B5EF4-FFF2-40B4-BE49-F238E27FC236}">
                <a16:creationId xmlns:a16="http://schemas.microsoft.com/office/drawing/2014/main" id="{1216EC5D-9679-82CD-CA78-5C19741A61A7}"/>
              </a:ext>
            </a:extLst>
          </p:cNvPr>
          <p:cNvCxnSpPr/>
          <p:nvPr/>
        </p:nvCxnSpPr>
        <p:spPr>
          <a:xfrm>
            <a:off x="2814270" y="1224533"/>
            <a:ext cx="18101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4E48D3E5-D3D8-52AB-B12E-83FAF25F904C}"/>
              </a:ext>
            </a:extLst>
          </p:cNvPr>
          <p:cNvSpPr txBox="1"/>
          <p:nvPr/>
        </p:nvSpPr>
        <p:spPr>
          <a:xfrm>
            <a:off x="2714661" y="623935"/>
            <a:ext cx="6581738" cy="523220"/>
          </a:xfrm>
          <a:prstGeom prst="rect">
            <a:avLst/>
          </a:prstGeom>
          <a:noFill/>
        </p:spPr>
        <p:txBody>
          <a:bodyPr wrap="square" rtlCol="0">
            <a:spAutoFit/>
          </a:bodyPr>
          <a:lstStyle/>
          <a:p>
            <a:r>
              <a:rPr lang="en-US" sz="2800" b="1" dirty="0">
                <a:latin typeface="PT Sans Narrow"/>
                <a:cs typeface="PT Sans Narrow"/>
              </a:rPr>
              <a:t>Ground (a)…</a:t>
            </a:r>
          </a:p>
        </p:txBody>
      </p:sp>
      <p:pic>
        <p:nvPicPr>
          <p:cNvPr id="1026" name="Picture 2" descr="BARRED">
            <a:extLst>
              <a:ext uri="{FF2B5EF4-FFF2-40B4-BE49-F238E27FC236}">
                <a16:creationId xmlns:a16="http://schemas.microsoft.com/office/drawing/2014/main" id="{EA36DC23-4537-5FAC-27BA-D439F7F637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109" y="145574"/>
            <a:ext cx="1896353" cy="13425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8" name="TextBox 7">
            <a:extLst>
              <a:ext uri="{FF2B5EF4-FFF2-40B4-BE49-F238E27FC236}">
                <a16:creationId xmlns:a16="http://schemas.microsoft.com/office/drawing/2014/main" id="{44D20846-0896-1AE1-31E0-94E5F885DE08}"/>
              </a:ext>
            </a:extLst>
          </p:cNvPr>
          <p:cNvGraphicFramePr/>
          <p:nvPr>
            <p:extLst>
              <p:ext uri="{D42A27DB-BD31-4B8C-83A1-F6EECF244321}">
                <p14:modId xmlns:p14="http://schemas.microsoft.com/office/powerpoint/2010/main" val="4143892146"/>
              </p:ext>
            </p:extLst>
          </p:nvPr>
        </p:nvGraphicFramePr>
        <p:xfrm>
          <a:off x="2325548" y="2677135"/>
          <a:ext cx="7772400" cy="48411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6" name="Group 5">
            <a:extLst>
              <a:ext uri="{FF2B5EF4-FFF2-40B4-BE49-F238E27FC236}">
                <a16:creationId xmlns:a16="http://schemas.microsoft.com/office/drawing/2014/main" id="{6BD9437B-C4BC-6E31-EB04-4E822A866D8A}"/>
              </a:ext>
            </a:extLst>
          </p:cNvPr>
          <p:cNvGrpSpPr/>
          <p:nvPr/>
        </p:nvGrpSpPr>
        <p:grpSpPr>
          <a:xfrm>
            <a:off x="2554147" y="1441509"/>
            <a:ext cx="6829350" cy="2462307"/>
            <a:chOff x="4805755" y="1573460"/>
            <a:chExt cx="1362304" cy="2462307"/>
          </a:xfrm>
        </p:grpSpPr>
        <p:sp>
          <p:nvSpPr>
            <p:cNvPr id="7" name="Rectangle 6">
              <a:extLst>
                <a:ext uri="{FF2B5EF4-FFF2-40B4-BE49-F238E27FC236}">
                  <a16:creationId xmlns:a16="http://schemas.microsoft.com/office/drawing/2014/main" id="{F95F85F9-A6F4-556F-2D2F-2EF0CAFAFF26}"/>
                </a:ext>
              </a:extLst>
            </p:cNvPr>
            <p:cNvSpPr/>
            <p:nvPr/>
          </p:nvSpPr>
          <p:spPr>
            <a:xfrm>
              <a:off x="4805755" y="1903042"/>
              <a:ext cx="1362304" cy="2132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9" name="TextBox 8">
              <a:extLst>
                <a:ext uri="{FF2B5EF4-FFF2-40B4-BE49-F238E27FC236}">
                  <a16:creationId xmlns:a16="http://schemas.microsoft.com/office/drawing/2014/main" id="{FF124240-2EB4-90C1-0915-8C93EF5BB4B5}"/>
                </a:ext>
              </a:extLst>
            </p:cNvPr>
            <p:cNvSpPr txBox="1"/>
            <p:nvPr/>
          </p:nvSpPr>
          <p:spPr>
            <a:xfrm>
              <a:off x="4805755" y="1573460"/>
              <a:ext cx="1362304" cy="17299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622300">
                <a:spcBef>
                  <a:spcPct val="0"/>
                </a:spcBef>
                <a:spcAft>
                  <a:spcPct val="35000"/>
                </a:spcAft>
              </a:pPr>
              <a:r>
                <a:rPr lang="en-US" sz="1400" b="1" dirty="0"/>
                <a:t>No appeal under ground (a) may be made if:</a:t>
              </a:r>
            </a:p>
            <a:p>
              <a:pPr marL="342900" indent="-342900" algn="ctr" defTabSz="622300">
                <a:spcBef>
                  <a:spcPct val="0"/>
                </a:spcBef>
                <a:spcAft>
                  <a:spcPct val="35000"/>
                </a:spcAft>
                <a:buAutoNum type="arabicParenBoth"/>
              </a:pPr>
              <a:r>
                <a:rPr lang="en-US" sz="1400" b="1" dirty="0"/>
                <a:t>the enforcement notice was issued after the making of a </a:t>
              </a:r>
            </a:p>
            <a:p>
              <a:pPr algn="ctr" defTabSz="622300">
                <a:spcBef>
                  <a:spcPct val="0"/>
                </a:spcBef>
                <a:spcAft>
                  <a:spcPct val="35000"/>
                </a:spcAft>
              </a:pPr>
              <a:r>
                <a:rPr lang="en-US" sz="1400" b="1" dirty="0"/>
                <a:t>related retrospective planning application </a:t>
              </a:r>
            </a:p>
            <a:p>
              <a:pPr algn="ctr" defTabSz="622300">
                <a:spcBef>
                  <a:spcPct val="0"/>
                </a:spcBef>
                <a:spcAft>
                  <a:spcPct val="35000"/>
                </a:spcAft>
              </a:pPr>
              <a:r>
                <a:rPr lang="en-US" sz="1400" b="1" dirty="0"/>
                <a:t>&amp;</a:t>
              </a:r>
            </a:p>
            <a:p>
              <a:pPr algn="ctr" defTabSz="622300">
                <a:spcBef>
                  <a:spcPct val="0"/>
                </a:spcBef>
                <a:spcAft>
                  <a:spcPct val="35000"/>
                </a:spcAft>
              </a:pPr>
              <a:r>
                <a:rPr lang="en-US" sz="1400" b="1" dirty="0"/>
                <a:t>(2) within 2 years of the date on which the </a:t>
              </a:r>
            </a:p>
            <a:p>
              <a:pPr algn="ctr" defTabSz="622300">
                <a:spcBef>
                  <a:spcPct val="0"/>
                </a:spcBef>
                <a:spcAft>
                  <a:spcPct val="35000"/>
                </a:spcAft>
              </a:pPr>
              <a:r>
                <a:rPr lang="en-US" sz="1400" b="1" dirty="0"/>
                <a:t>related application ceased to be under consideration</a:t>
              </a:r>
              <a:r>
                <a:rPr lang="en-US" sz="1200" b="1" dirty="0"/>
                <a:t>… BUT</a:t>
              </a:r>
            </a:p>
          </p:txBody>
        </p:sp>
      </p:grpSp>
      <p:sp>
        <p:nvSpPr>
          <p:cNvPr id="12" name="TextBox 11">
            <a:extLst>
              <a:ext uri="{FF2B5EF4-FFF2-40B4-BE49-F238E27FC236}">
                <a16:creationId xmlns:a16="http://schemas.microsoft.com/office/drawing/2014/main" id="{E5AFB76A-3A26-7989-862E-A5FB9365DAB4}"/>
              </a:ext>
            </a:extLst>
          </p:cNvPr>
          <p:cNvSpPr txBox="1"/>
          <p:nvPr/>
        </p:nvSpPr>
        <p:spPr>
          <a:xfrm>
            <a:off x="3761091" y="3085098"/>
            <a:ext cx="4583574" cy="369332"/>
          </a:xfrm>
          <a:prstGeom prst="rect">
            <a:avLst/>
          </a:prstGeom>
          <a:noFill/>
        </p:spPr>
        <p:txBody>
          <a:bodyPr wrap="square">
            <a:spAutoFit/>
          </a:bodyPr>
          <a:lstStyle/>
          <a:p>
            <a:pPr algn="ctr" defTabSz="622300">
              <a:spcBef>
                <a:spcPct val="0"/>
              </a:spcBef>
              <a:spcAft>
                <a:spcPct val="35000"/>
              </a:spcAft>
            </a:pPr>
            <a:r>
              <a:rPr lang="en-US" b="1" dirty="0">
                <a:solidFill>
                  <a:srgbClr val="FF0000"/>
                </a:solidFill>
              </a:rPr>
              <a:t>What does this mean in practice..?</a:t>
            </a:r>
            <a:endParaRPr lang="en-US" dirty="0">
              <a:solidFill>
                <a:srgbClr val="FF0000"/>
              </a:solidFill>
            </a:endParaRPr>
          </a:p>
        </p:txBody>
      </p:sp>
    </p:spTree>
    <p:custDataLst>
      <p:tags r:id="rId1"/>
    </p:custDataLst>
    <p:extLst>
      <p:ext uri="{BB962C8B-B14F-4D97-AF65-F5344CB8AC3E}">
        <p14:creationId xmlns:p14="http://schemas.microsoft.com/office/powerpoint/2010/main" val="123623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28" grpId="0">
        <p:bldAsOne/>
      </p:bldGraphic>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BC792-FEB0-2A03-AE0F-DC009A35A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9B27BF-47B3-078D-0EA9-CAD2B5233583}"/>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8F70DB64-8F24-3837-5A81-2D330D0D6190}"/>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410A8730-15C9-A01E-32D7-1ADC599AB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68000" cy="6876000"/>
          </a:xfrm>
          <a:prstGeom prst="rect">
            <a:avLst/>
          </a:prstGeom>
          <a:ln w="228600" cap="sq" cmpd="thickThin">
            <a:solidFill>
              <a:srgbClr val="000000"/>
            </a:solidFill>
            <a:prstDash val="solid"/>
            <a:miter lim="800000"/>
          </a:ln>
          <a:effectLst>
            <a:innerShdw blurRad="76200">
              <a:srgbClr val="000000"/>
            </a:innerShdw>
          </a:effectLst>
        </p:spPr>
      </p:pic>
      <p:cxnSp>
        <p:nvCxnSpPr>
          <p:cNvPr id="11" name="Straight Connector 10">
            <a:extLst>
              <a:ext uri="{FF2B5EF4-FFF2-40B4-BE49-F238E27FC236}">
                <a16:creationId xmlns:a16="http://schemas.microsoft.com/office/drawing/2014/main" id="{E3A7477C-5781-5D01-B976-A59EB131D4EA}"/>
              </a:ext>
            </a:extLst>
          </p:cNvPr>
          <p:cNvCxnSpPr/>
          <p:nvPr/>
        </p:nvCxnSpPr>
        <p:spPr>
          <a:xfrm>
            <a:off x="2814270" y="1314905"/>
            <a:ext cx="18101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C9C1E2C-8B55-20C4-F23F-44F3E06B121B}"/>
              </a:ext>
            </a:extLst>
          </p:cNvPr>
          <p:cNvSpPr txBox="1"/>
          <p:nvPr/>
        </p:nvSpPr>
        <p:spPr>
          <a:xfrm>
            <a:off x="2714661" y="623935"/>
            <a:ext cx="6581738" cy="523220"/>
          </a:xfrm>
          <a:prstGeom prst="rect">
            <a:avLst/>
          </a:prstGeom>
          <a:noFill/>
        </p:spPr>
        <p:txBody>
          <a:bodyPr wrap="square" rtlCol="0">
            <a:spAutoFit/>
          </a:bodyPr>
          <a:lstStyle/>
          <a:p>
            <a:r>
              <a:rPr lang="en-US" sz="2800" b="1" dirty="0">
                <a:latin typeface="PT Sans Narrow"/>
                <a:cs typeface="PT Sans Narrow"/>
              </a:rPr>
              <a:t>G(a) – simple case ...</a:t>
            </a:r>
          </a:p>
        </p:txBody>
      </p:sp>
      <p:sp>
        <p:nvSpPr>
          <p:cNvPr id="7" name="TextBox 6">
            <a:extLst>
              <a:ext uri="{FF2B5EF4-FFF2-40B4-BE49-F238E27FC236}">
                <a16:creationId xmlns:a16="http://schemas.microsoft.com/office/drawing/2014/main" id="{AD8E80E9-4276-92FA-9477-4604FE1F9F15}"/>
              </a:ext>
            </a:extLst>
          </p:cNvPr>
          <p:cNvSpPr txBox="1"/>
          <p:nvPr/>
        </p:nvSpPr>
        <p:spPr>
          <a:xfrm>
            <a:off x="2399818" y="6151441"/>
            <a:ext cx="7772400" cy="523220"/>
          </a:xfrm>
          <a:prstGeom prst="rect">
            <a:avLst/>
          </a:prstGeom>
          <a:noFill/>
        </p:spPr>
        <p:txBody>
          <a:bodyPr wrap="square" rtlCol="0">
            <a:spAutoFit/>
          </a:bodyPr>
          <a:lstStyle/>
          <a:p>
            <a:pPr algn="ctr"/>
            <a:r>
              <a:rPr lang="en-US" sz="2800" b="1" i="1" dirty="0">
                <a:latin typeface="PT Sans Narrow"/>
                <a:cs typeface="PT Sans Narrow"/>
              </a:rPr>
              <a:t>It isn’t always straightforward...</a:t>
            </a:r>
          </a:p>
        </p:txBody>
      </p:sp>
      <p:pic>
        <p:nvPicPr>
          <p:cNvPr id="12" name="Picture 11" descr="A diagram of a process flow">
            <a:extLst>
              <a:ext uri="{FF2B5EF4-FFF2-40B4-BE49-F238E27FC236}">
                <a16:creationId xmlns:a16="http://schemas.microsoft.com/office/drawing/2014/main" id="{E0CAC1EC-BA8F-800A-8B9E-C71E200E78D0}"/>
              </a:ext>
            </a:extLst>
          </p:cNvPr>
          <p:cNvPicPr>
            <a:picLocks noChangeAspect="1"/>
          </p:cNvPicPr>
          <p:nvPr/>
        </p:nvPicPr>
        <p:blipFill>
          <a:blip r:embed="rId5"/>
          <a:stretch>
            <a:fillRect/>
          </a:stretch>
        </p:blipFill>
        <p:spPr>
          <a:xfrm>
            <a:off x="2505093" y="200026"/>
            <a:ext cx="7000875" cy="5438775"/>
          </a:xfrm>
          <a:prstGeom prst="rect">
            <a:avLst/>
          </a:prstGeom>
        </p:spPr>
      </p:pic>
    </p:spTree>
    <p:custDataLst>
      <p:tags r:id="rId1"/>
    </p:custDataLst>
    <p:extLst>
      <p:ext uri="{BB962C8B-B14F-4D97-AF65-F5344CB8AC3E}">
        <p14:creationId xmlns:p14="http://schemas.microsoft.com/office/powerpoint/2010/main" val="131774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1DD2F-E8C1-C5CC-C3DC-808C2BC5AA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71BE0-5881-DB48-C3F5-80A749A67FF2}"/>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2B0A0059-4DB0-892D-A193-663A215B5677}"/>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D6334CB3-D6AC-F1F6-F426-DDEF7CE82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cxnSp>
        <p:nvCxnSpPr>
          <p:cNvPr id="11" name="Straight Connector 10">
            <a:extLst>
              <a:ext uri="{FF2B5EF4-FFF2-40B4-BE49-F238E27FC236}">
                <a16:creationId xmlns:a16="http://schemas.microsoft.com/office/drawing/2014/main" id="{0EB4FA1E-7CE5-2638-DD96-71F2D0A26911}"/>
              </a:ext>
            </a:extLst>
          </p:cNvPr>
          <p:cNvCxnSpPr/>
          <p:nvPr/>
        </p:nvCxnSpPr>
        <p:spPr>
          <a:xfrm>
            <a:off x="2814270" y="1208580"/>
            <a:ext cx="18101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400F02FA-541E-B20D-DF18-70E875226BC9}"/>
              </a:ext>
            </a:extLst>
          </p:cNvPr>
          <p:cNvSpPr txBox="1"/>
          <p:nvPr/>
        </p:nvSpPr>
        <p:spPr>
          <a:xfrm>
            <a:off x="2714661" y="623935"/>
            <a:ext cx="6581738" cy="523220"/>
          </a:xfrm>
          <a:prstGeom prst="rect">
            <a:avLst/>
          </a:prstGeom>
          <a:noFill/>
        </p:spPr>
        <p:txBody>
          <a:bodyPr wrap="square" rtlCol="0">
            <a:spAutoFit/>
          </a:bodyPr>
          <a:lstStyle/>
          <a:p>
            <a:r>
              <a:rPr lang="en-US" sz="2800" b="1" dirty="0">
                <a:latin typeface="PT Sans Narrow"/>
                <a:cs typeface="PT Sans Narrow"/>
              </a:rPr>
              <a:t>PPG – is it helpful?</a:t>
            </a:r>
          </a:p>
        </p:txBody>
      </p:sp>
      <p:graphicFrame>
        <p:nvGraphicFramePr>
          <p:cNvPr id="10" name="Table 9">
            <a:extLst>
              <a:ext uri="{FF2B5EF4-FFF2-40B4-BE49-F238E27FC236}">
                <a16:creationId xmlns:a16="http://schemas.microsoft.com/office/drawing/2014/main" id="{A83B1166-3828-5FAC-AF75-D54FF76D8EBD}"/>
              </a:ext>
            </a:extLst>
          </p:cNvPr>
          <p:cNvGraphicFramePr>
            <a:graphicFrameLocks noGrp="1"/>
          </p:cNvGraphicFramePr>
          <p:nvPr>
            <p:extLst>
              <p:ext uri="{D42A27DB-BD31-4B8C-83A1-F6EECF244321}">
                <p14:modId xmlns:p14="http://schemas.microsoft.com/office/powerpoint/2010/main" val="773327726"/>
              </p:ext>
            </p:extLst>
          </p:nvPr>
        </p:nvGraphicFramePr>
        <p:xfrm>
          <a:off x="2390083" y="1428192"/>
          <a:ext cx="7390098" cy="5195454"/>
        </p:xfrm>
        <a:graphic>
          <a:graphicData uri="http://schemas.openxmlformats.org/drawingml/2006/table">
            <a:tbl>
              <a:tblPr/>
              <a:tblGrid>
                <a:gridCol w="3695049">
                  <a:extLst>
                    <a:ext uri="{9D8B030D-6E8A-4147-A177-3AD203B41FA5}">
                      <a16:colId xmlns:a16="http://schemas.microsoft.com/office/drawing/2014/main" val="639655440"/>
                    </a:ext>
                  </a:extLst>
                </a:gridCol>
                <a:gridCol w="3695049">
                  <a:extLst>
                    <a:ext uri="{9D8B030D-6E8A-4147-A177-3AD203B41FA5}">
                      <a16:colId xmlns:a16="http://schemas.microsoft.com/office/drawing/2014/main" val="1935982790"/>
                    </a:ext>
                  </a:extLst>
                </a:gridCol>
              </a:tblGrid>
              <a:tr h="387813">
                <a:tc>
                  <a:txBody>
                    <a:bodyPr/>
                    <a:lstStyle/>
                    <a:p>
                      <a:pPr algn="l" fontAlgn="t"/>
                      <a:r>
                        <a:rPr lang="en-US" sz="1050" b="1" noProof="0" dirty="0">
                          <a:solidFill>
                            <a:srgbClr val="0B0C0C"/>
                          </a:solidFill>
                          <a:effectLst/>
                          <a:latin typeface="GDS Transport"/>
                        </a:rPr>
                        <a:t>An application has ceased to be under consideration if:</a:t>
                      </a:r>
                    </a:p>
                  </a:txBody>
                  <a:tcPr marL="22076" marR="30660" marT="15330" marB="15330">
                    <a:lnL>
                      <a:noFill/>
                    </a:lnL>
                    <a:lnR>
                      <a:noFill/>
                    </a:lnR>
                    <a:lnT>
                      <a:noFill/>
                    </a:lnT>
                    <a:lnB w="6350" cap="flat" cmpd="sng" algn="ctr">
                      <a:solidFill>
                        <a:srgbClr val="B1B4B6"/>
                      </a:solidFill>
                      <a:prstDash val="solid"/>
                      <a:round/>
                      <a:headEnd type="none" w="med" len="med"/>
                      <a:tailEnd type="none" w="med" len="med"/>
                    </a:lnB>
                    <a:solidFill>
                      <a:srgbClr val="FFFFFF"/>
                    </a:solidFill>
                  </a:tcPr>
                </a:tc>
                <a:tc>
                  <a:txBody>
                    <a:bodyPr/>
                    <a:lstStyle/>
                    <a:p>
                      <a:pPr algn="l" fontAlgn="t"/>
                      <a:r>
                        <a:rPr lang="en-US" sz="1050" b="1" noProof="0" dirty="0">
                          <a:solidFill>
                            <a:srgbClr val="0B0C0C"/>
                          </a:solidFill>
                          <a:effectLst/>
                          <a:latin typeface="GDS Transport"/>
                        </a:rPr>
                        <a:t>Day on which consideration ceased</a:t>
                      </a:r>
                    </a:p>
                  </a:txBody>
                  <a:tcPr marL="22076" marR="22076" marT="15330" marB="15330">
                    <a:lnL>
                      <a:noFill/>
                    </a:lnL>
                    <a:lnR>
                      <a:noFill/>
                    </a:lnR>
                    <a:lnT>
                      <a:noFill/>
                    </a:lnT>
                    <a:lnB w="635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3838568727"/>
                  </a:ext>
                </a:extLst>
              </a:tr>
              <a:tr h="911051">
                <a:tc>
                  <a:txBody>
                    <a:bodyPr/>
                    <a:lstStyle/>
                    <a:p>
                      <a:pPr fontAlgn="t"/>
                      <a:r>
                        <a:rPr lang="en-US" sz="1050" noProof="0" dirty="0">
                          <a:effectLst/>
                        </a:rPr>
                        <a:t>A related application was refused or granted subject to conditions and there was no appeal against that decision (where an appeal route is available)</a:t>
                      </a:r>
                    </a:p>
                  </a:txBody>
                  <a:tcPr marL="22076" marR="30660" marT="15330" marB="1533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tc>
                  <a:txBody>
                    <a:bodyPr/>
                    <a:lstStyle/>
                    <a:p>
                      <a:pPr fontAlgn="t"/>
                      <a:r>
                        <a:rPr lang="en-US" sz="1050" noProof="0" dirty="0">
                          <a:effectLst/>
                        </a:rPr>
                        <a:t>Day on which the right to appeal arose (i.e. the day on which the decision on the related application was made)</a:t>
                      </a:r>
                    </a:p>
                  </a:txBody>
                  <a:tcPr marL="22076" marR="22076" marT="15330" marB="1533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3617116268"/>
                  </a:ext>
                </a:extLst>
              </a:tr>
              <a:tr h="562225">
                <a:tc>
                  <a:txBody>
                    <a:bodyPr/>
                    <a:lstStyle/>
                    <a:p>
                      <a:pPr fontAlgn="t"/>
                      <a:r>
                        <a:rPr lang="en-US" sz="1050" noProof="0" dirty="0">
                          <a:effectLst/>
                        </a:rPr>
                        <a:t>A related application was not determined and there was no appeal against that non-determination</a:t>
                      </a:r>
                    </a:p>
                  </a:txBody>
                  <a:tcPr marL="22076" marR="30660" marT="15330" marB="1533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tc>
                  <a:txBody>
                    <a:bodyPr/>
                    <a:lstStyle/>
                    <a:p>
                      <a:pPr fontAlgn="t"/>
                      <a:r>
                        <a:rPr lang="en-US" sz="1050" noProof="0" dirty="0">
                          <a:effectLst/>
                        </a:rPr>
                        <a:t>Day after the end of the statutory determination period for the related application</a:t>
                      </a:r>
                    </a:p>
                  </a:txBody>
                  <a:tcPr marL="22076" marR="22076" marT="15330" marB="1533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4275683669"/>
                  </a:ext>
                </a:extLst>
              </a:tr>
              <a:tr h="387813">
                <a:tc>
                  <a:txBody>
                    <a:bodyPr/>
                    <a:lstStyle/>
                    <a:p>
                      <a:pPr fontAlgn="t"/>
                      <a:r>
                        <a:rPr lang="en-US" sz="1050" noProof="0" dirty="0">
                          <a:effectLst/>
                        </a:rPr>
                        <a:t>An appeal against the decision on the related application was made</a:t>
                      </a:r>
                    </a:p>
                  </a:txBody>
                  <a:tcPr marL="22076" marR="30660" marT="15330" marB="1533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tc>
                  <a:txBody>
                    <a:bodyPr/>
                    <a:lstStyle/>
                    <a:p>
                      <a:pPr fontAlgn="t"/>
                      <a:r>
                        <a:rPr lang="en-US" sz="1050" noProof="0" dirty="0">
                          <a:effectLst/>
                        </a:rPr>
                        <a:t>Day on which the appeal was dismissed</a:t>
                      </a:r>
                    </a:p>
                  </a:txBody>
                  <a:tcPr marL="22076" marR="22076" marT="15330" marB="1533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491640983"/>
                  </a:ext>
                </a:extLst>
              </a:tr>
              <a:tr h="387813">
                <a:tc>
                  <a:txBody>
                    <a:bodyPr/>
                    <a:lstStyle/>
                    <a:p>
                      <a:pPr fontAlgn="t"/>
                      <a:r>
                        <a:rPr lang="en-US" sz="1050" noProof="0" dirty="0">
                          <a:effectLst/>
                        </a:rPr>
                        <a:t>An appeal against non-determination of the related application was made</a:t>
                      </a:r>
                    </a:p>
                  </a:txBody>
                  <a:tcPr marL="22076" marR="30660" marT="15330" marB="1533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tc>
                  <a:txBody>
                    <a:bodyPr/>
                    <a:lstStyle/>
                    <a:p>
                      <a:pPr fontAlgn="t"/>
                      <a:r>
                        <a:rPr lang="en-US" sz="1050" noProof="0" dirty="0">
                          <a:effectLst/>
                        </a:rPr>
                        <a:t>Day on which the appeal was dismissed</a:t>
                      </a:r>
                    </a:p>
                  </a:txBody>
                  <a:tcPr marL="22076" marR="22076" marT="15330" marB="1533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1516175824"/>
                  </a:ext>
                </a:extLst>
              </a:tr>
              <a:tr h="562225">
                <a:tc>
                  <a:txBody>
                    <a:bodyPr/>
                    <a:lstStyle/>
                    <a:p>
                      <a:pPr fontAlgn="t"/>
                      <a:r>
                        <a:rPr lang="en-US" sz="1050" noProof="0" dirty="0">
                          <a:effectLst/>
                        </a:rPr>
                        <a:t>An application was on appeal granted subject to conditions, or subject to different conditions</a:t>
                      </a:r>
                    </a:p>
                  </a:txBody>
                  <a:tcPr marL="22076" marR="30660" marT="15330" marB="1533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tc>
                  <a:txBody>
                    <a:bodyPr/>
                    <a:lstStyle/>
                    <a:p>
                      <a:pPr fontAlgn="t"/>
                      <a:r>
                        <a:rPr lang="en-US" sz="1050" noProof="0" dirty="0">
                          <a:effectLst/>
                        </a:rPr>
                        <a:t>Day on which the appeal was determined</a:t>
                      </a:r>
                    </a:p>
                  </a:txBody>
                  <a:tcPr marL="22076" marR="22076" marT="15330" marB="1533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3539232792"/>
                  </a:ext>
                </a:extLst>
              </a:tr>
              <a:tr h="1085463">
                <a:tc>
                  <a:txBody>
                    <a:bodyPr/>
                    <a:lstStyle/>
                    <a:p>
                      <a:pPr fontAlgn="t"/>
                      <a:r>
                        <a:rPr lang="en-US" sz="1050" noProof="0" dirty="0">
                          <a:effectLst/>
                        </a:rPr>
                        <a:t>The Secretary of State declined to determine an appeal using his powers in section 79(6) of the TCPA in respect of a related application which was refused or granted subject to conditions</a:t>
                      </a:r>
                    </a:p>
                  </a:txBody>
                  <a:tcPr marL="22076" marR="30660" marT="15330" marB="1533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tc>
                  <a:txBody>
                    <a:bodyPr/>
                    <a:lstStyle/>
                    <a:p>
                      <a:pPr fontAlgn="t"/>
                      <a:r>
                        <a:rPr lang="en-US" sz="1050" noProof="0" dirty="0">
                          <a:effectLst/>
                        </a:rPr>
                        <a:t>Day on which the right to appeal arose (i.e. the day on which the decision on the related application was made)</a:t>
                      </a:r>
                    </a:p>
                  </a:txBody>
                  <a:tcPr marL="22076" marR="22076" marT="15330" marB="1533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3841280123"/>
                  </a:ext>
                </a:extLst>
              </a:tr>
              <a:tr h="911051">
                <a:tc>
                  <a:txBody>
                    <a:bodyPr/>
                    <a:lstStyle/>
                    <a:p>
                      <a:pPr fontAlgn="t"/>
                      <a:r>
                        <a:rPr lang="en-US" sz="1050" noProof="0" dirty="0">
                          <a:effectLst/>
                        </a:rPr>
                        <a:t>The Secretary of State declined to determine an appeal using his powers in section 79(6) of the TCPA in respect of a related application which had not been determined</a:t>
                      </a:r>
                    </a:p>
                  </a:txBody>
                  <a:tcPr marL="22076" marR="30660" marT="15330" marB="1533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tc>
                  <a:txBody>
                    <a:bodyPr/>
                    <a:lstStyle/>
                    <a:p>
                      <a:pPr fontAlgn="t"/>
                      <a:r>
                        <a:rPr lang="en-US" sz="1050" noProof="0" dirty="0">
                          <a:effectLst/>
                        </a:rPr>
                        <a:t>Day after the end of the statutory determination period for the related application</a:t>
                      </a:r>
                    </a:p>
                  </a:txBody>
                  <a:tcPr marL="22076" marR="22076" marT="15330" marB="15330">
                    <a:lnL>
                      <a:noFill/>
                    </a:lnL>
                    <a:lnR>
                      <a:noFill/>
                    </a:lnR>
                    <a:lnT w="6350" cap="flat" cmpd="sng" algn="ctr">
                      <a:solidFill>
                        <a:srgbClr val="B1B4B6"/>
                      </a:solidFill>
                      <a:prstDash val="solid"/>
                      <a:round/>
                      <a:headEnd type="none" w="med" len="med"/>
                      <a:tailEnd type="none" w="med" len="med"/>
                    </a:lnT>
                    <a:lnB w="635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3606263334"/>
                  </a:ext>
                </a:extLst>
              </a:tr>
            </a:tbl>
          </a:graphicData>
        </a:graphic>
      </p:graphicFrame>
    </p:spTree>
    <p:extLst>
      <p:ext uri="{BB962C8B-B14F-4D97-AF65-F5344CB8AC3E}">
        <p14:creationId xmlns:p14="http://schemas.microsoft.com/office/powerpoint/2010/main" val="4282718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3D595-B8C5-6C63-7425-BED50AFB6F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D5F08-B521-1A4A-F6C3-8885A3E7A256}"/>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247FA289-8691-35E3-2466-96DB141E2503}"/>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C130887B-C209-AB66-44D7-ED26F22A2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cxnSp>
        <p:nvCxnSpPr>
          <p:cNvPr id="11" name="Straight Connector 10">
            <a:extLst>
              <a:ext uri="{FF2B5EF4-FFF2-40B4-BE49-F238E27FC236}">
                <a16:creationId xmlns:a16="http://schemas.microsoft.com/office/drawing/2014/main" id="{157B1FC0-A1C6-9120-80A7-F9A5431E51FB}"/>
              </a:ext>
            </a:extLst>
          </p:cNvPr>
          <p:cNvCxnSpPr/>
          <p:nvPr/>
        </p:nvCxnSpPr>
        <p:spPr>
          <a:xfrm>
            <a:off x="2814270" y="1224533"/>
            <a:ext cx="18101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B7BA9B3-CE2F-A3FB-705B-A7807A377868}"/>
              </a:ext>
            </a:extLst>
          </p:cNvPr>
          <p:cNvSpPr txBox="1"/>
          <p:nvPr/>
        </p:nvSpPr>
        <p:spPr>
          <a:xfrm>
            <a:off x="2583240" y="1521281"/>
            <a:ext cx="7398960" cy="3906839"/>
          </a:xfrm>
          <a:prstGeom prst="rect">
            <a:avLst/>
          </a:prstGeom>
          <a:noFill/>
        </p:spPr>
        <p:txBody>
          <a:bodyPr wrap="square" rtlCol="0">
            <a:spAutoFit/>
          </a:bodyPr>
          <a:lstStyle/>
          <a:p>
            <a:pPr marL="285750" indent="-285750">
              <a:lnSpc>
                <a:spcPct val="130000"/>
              </a:lnSpc>
              <a:buFont typeface="Wingdings" panose="05000000000000000000" pitchFamily="2" charset="2"/>
              <a:buChar char="Ø"/>
            </a:pPr>
            <a:r>
              <a:rPr lang="en-US" sz="1600" b="1" dirty="0">
                <a:latin typeface="Source Sans Pro Semibold" panose="020B0603030403020204" pitchFamily="34" charset="0"/>
                <a:ea typeface="Source Sans Pro Semibold" panose="020B0603030403020204" pitchFamily="34" charset="0"/>
                <a:cs typeface="Source Sans Pro Semibold"/>
              </a:rPr>
              <a:t>What does “related development” mean?</a:t>
            </a:r>
          </a:p>
          <a:p>
            <a:pPr marL="285750" indent="-285750">
              <a:lnSpc>
                <a:spcPct val="130000"/>
              </a:lnSpc>
              <a:buFont typeface="Wingdings" panose="05000000000000000000" pitchFamily="2" charset="2"/>
              <a:buChar char="Ø"/>
            </a:pPr>
            <a:endParaRPr lang="en-US" sz="1600" b="1" dirty="0">
              <a:latin typeface="Source Sans Pro Semibold" panose="020B0603030403020204" pitchFamily="34" charset="0"/>
              <a:ea typeface="Source Sans Pro Semibold" panose="020B0603030403020204" pitchFamily="34" charset="0"/>
              <a:cs typeface="Source Sans Pro Semibold"/>
            </a:endParaRPr>
          </a:p>
          <a:p>
            <a:pPr marL="285750" indent="-285750">
              <a:lnSpc>
                <a:spcPct val="130000"/>
              </a:lnSpc>
              <a:buFont typeface="Wingdings" panose="05000000000000000000" pitchFamily="2" charset="2"/>
              <a:buChar char="Ø"/>
            </a:pPr>
            <a:r>
              <a:rPr lang="en-US" sz="1600" b="1" dirty="0">
                <a:latin typeface="Source Sans Pro Semibold" panose="020B0603030403020204" pitchFamily="34" charset="0"/>
                <a:ea typeface="Source Sans Pro Semibold" panose="020B0603030403020204" pitchFamily="34" charset="0"/>
              </a:rPr>
              <a:t>A related application is one where, if planning permission were granted for the development specified in the application, it would grant planning permission for the development which is the subject of the enforcement notice </a:t>
            </a:r>
          </a:p>
          <a:p>
            <a:pPr marL="285750" indent="-285750">
              <a:lnSpc>
                <a:spcPct val="130000"/>
              </a:lnSpc>
              <a:buFont typeface="Wingdings" panose="05000000000000000000" pitchFamily="2" charset="2"/>
              <a:buChar char="Ø"/>
            </a:pPr>
            <a:endParaRPr lang="en-US" sz="1600" b="1" dirty="0">
              <a:latin typeface="Source Sans Pro Semibold" panose="020B0603030403020204" pitchFamily="34" charset="0"/>
              <a:ea typeface="Source Sans Pro Semibold" panose="020B0603030403020204" pitchFamily="34" charset="0"/>
            </a:endParaRPr>
          </a:p>
          <a:p>
            <a:pPr marL="285750" indent="-285750">
              <a:lnSpc>
                <a:spcPct val="130000"/>
              </a:lnSpc>
              <a:buFont typeface="Wingdings" panose="05000000000000000000" pitchFamily="2" charset="2"/>
              <a:buChar char="Ø"/>
            </a:pPr>
            <a:r>
              <a:rPr lang="en-US" sz="1600" b="1" dirty="0">
                <a:latin typeface="Source Sans Pro Semibold" panose="020B0603030403020204" pitchFamily="34" charset="0"/>
                <a:ea typeface="Source Sans Pro Semibold" panose="020B0603030403020204" pitchFamily="34" charset="0"/>
              </a:rPr>
              <a:t>It is possible for the development in the related application to be more extensive than that contained in the enforcement notice</a:t>
            </a:r>
          </a:p>
          <a:p>
            <a:pPr marL="285750" indent="-285750">
              <a:lnSpc>
                <a:spcPct val="130000"/>
              </a:lnSpc>
              <a:buFont typeface="Wingdings" panose="05000000000000000000" pitchFamily="2" charset="2"/>
              <a:buChar char="Ø"/>
            </a:pPr>
            <a:endParaRPr lang="en-US" sz="1600" b="1" dirty="0">
              <a:latin typeface="Source Sans Pro Semibold" panose="020B0603030403020204" pitchFamily="34" charset="0"/>
              <a:ea typeface="Source Sans Pro Semibold" panose="020B0603030403020204" pitchFamily="34" charset="0"/>
            </a:endParaRPr>
          </a:p>
          <a:p>
            <a:pPr marL="285750" indent="-285750">
              <a:lnSpc>
                <a:spcPct val="130000"/>
              </a:lnSpc>
              <a:buFont typeface="Wingdings" panose="05000000000000000000" pitchFamily="2" charset="2"/>
              <a:buChar char="Ø"/>
            </a:pPr>
            <a:r>
              <a:rPr lang="en-US" sz="1600" i="1" dirty="0">
                <a:latin typeface="Source Sans Pro Semibold" panose="020B0603030403020204" pitchFamily="34" charset="0"/>
                <a:ea typeface="Source Sans Pro Semibold" panose="020B0603030403020204" pitchFamily="34" charset="0"/>
              </a:rPr>
              <a:t>Manchester City Council v. The Secretary of State Levelling Up, Housing and Communities </a:t>
            </a:r>
            <a:r>
              <a:rPr lang="en-US" sz="1600" dirty="0">
                <a:latin typeface="Source Sans Pro Semibold" panose="020B0603030403020204" pitchFamily="34" charset="0"/>
                <a:ea typeface="Source Sans Pro Semibold" panose="020B0603030403020204" pitchFamily="34" charset="0"/>
              </a:rPr>
              <a:t>[2022] </a:t>
            </a:r>
            <a:r>
              <a:rPr lang="en-US" sz="1600" dirty="0" err="1">
                <a:latin typeface="Source Sans Pro Semibold" panose="020B0603030403020204" pitchFamily="34" charset="0"/>
                <a:ea typeface="Source Sans Pro Semibold" panose="020B0603030403020204" pitchFamily="34" charset="0"/>
              </a:rPr>
              <a:t>EWHC</a:t>
            </a:r>
            <a:r>
              <a:rPr lang="en-US" sz="1600" dirty="0">
                <a:latin typeface="Source Sans Pro Semibold" panose="020B0603030403020204" pitchFamily="34" charset="0"/>
                <a:ea typeface="Source Sans Pro Semibold" panose="020B0603030403020204" pitchFamily="34" charset="0"/>
              </a:rPr>
              <a:t> 1062 (Admin) – </a:t>
            </a:r>
            <a:r>
              <a:rPr lang="en-US" sz="1600" b="1" i="1" dirty="0">
                <a:latin typeface="Source Sans Pro Semibold" panose="020B0603030403020204" pitchFamily="34" charset="0"/>
                <a:ea typeface="Source Sans Pro Semibold" panose="020B0603030403020204" pitchFamily="34" charset="0"/>
              </a:rPr>
              <a:t>a case before the rule change but the rule change adopts the HC’s findings…</a:t>
            </a:r>
          </a:p>
        </p:txBody>
      </p:sp>
      <p:sp>
        <p:nvSpPr>
          <p:cNvPr id="5" name="TextBox 4">
            <a:extLst>
              <a:ext uri="{FF2B5EF4-FFF2-40B4-BE49-F238E27FC236}">
                <a16:creationId xmlns:a16="http://schemas.microsoft.com/office/drawing/2014/main" id="{189B19FF-629C-361B-AB1E-681182442821}"/>
              </a:ext>
            </a:extLst>
          </p:cNvPr>
          <p:cNvSpPr txBox="1"/>
          <p:nvPr/>
        </p:nvSpPr>
        <p:spPr>
          <a:xfrm>
            <a:off x="2714661" y="623935"/>
            <a:ext cx="6581738" cy="523220"/>
          </a:xfrm>
          <a:prstGeom prst="rect">
            <a:avLst/>
          </a:prstGeom>
          <a:noFill/>
        </p:spPr>
        <p:txBody>
          <a:bodyPr wrap="square" rtlCol="0">
            <a:spAutoFit/>
          </a:bodyPr>
          <a:lstStyle/>
          <a:p>
            <a:r>
              <a:rPr lang="en-US" sz="2800" b="1" dirty="0">
                <a:latin typeface="PT Sans Narrow"/>
                <a:cs typeface="PT Sans Narrow"/>
              </a:rPr>
              <a:t>G (a) – barred or not</a:t>
            </a:r>
          </a:p>
        </p:txBody>
      </p:sp>
      <p:pic>
        <p:nvPicPr>
          <p:cNvPr id="2050" name="Picture 2" descr="Related - YouTube">
            <a:extLst>
              <a:ext uri="{FF2B5EF4-FFF2-40B4-BE49-F238E27FC236}">
                <a16:creationId xmlns:a16="http://schemas.microsoft.com/office/drawing/2014/main" id="{A8D9A0FC-4F7D-C0D8-25F5-BFCDF0025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997" y="134699"/>
            <a:ext cx="3010624" cy="169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581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3E223-FD5F-21EE-0A44-89B6E4F1B8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4AD7CB-D9F9-37B4-B650-1CDBC099869C}"/>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83F26F90-C385-60A4-D2F7-088F0E8BCF89}"/>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960DEEA3-84DC-6409-4C21-B8E2EDF1F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cxnSp>
        <p:nvCxnSpPr>
          <p:cNvPr id="11" name="Straight Connector 10">
            <a:extLst>
              <a:ext uri="{FF2B5EF4-FFF2-40B4-BE49-F238E27FC236}">
                <a16:creationId xmlns:a16="http://schemas.microsoft.com/office/drawing/2014/main" id="{B035EDF0-A981-D639-F408-FB6BAB732483}"/>
              </a:ext>
            </a:extLst>
          </p:cNvPr>
          <p:cNvCxnSpPr/>
          <p:nvPr/>
        </p:nvCxnSpPr>
        <p:spPr>
          <a:xfrm>
            <a:off x="2525539" y="676142"/>
            <a:ext cx="18101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96DA48D-88FD-904F-A2F1-FC46391E0745}"/>
              </a:ext>
            </a:extLst>
          </p:cNvPr>
          <p:cNvSpPr txBox="1"/>
          <p:nvPr/>
        </p:nvSpPr>
        <p:spPr>
          <a:xfrm>
            <a:off x="2382441" y="714068"/>
            <a:ext cx="4246974" cy="6231386"/>
          </a:xfrm>
          <a:prstGeom prst="rect">
            <a:avLst/>
          </a:prstGeom>
          <a:noFill/>
        </p:spPr>
        <p:txBody>
          <a:bodyPr wrap="square" rtlCol="0">
            <a:spAutoFit/>
          </a:bodyPr>
          <a:lstStyle/>
          <a:p>
            <a:pPr marL="285750" indent="-285750">
              <a:lnSpc>
                <a:spcPct val="130000"/>
              </a:lnSpc>
              <a:buFont typeface="Wingdings" panose="05000000000000000000" pitchFamily="2" charset="2"/>
              <a:buChar char="Ø"/>
            </a:pPr>
            <a:r>
              <a:rPr lang="en-US" sz="1400" b="1" dirty="0">
                <a:solidFill>
                  <a:srgbClr val="1F1F1F"/>
                </a:solidFill>
              </a:rPr>
              <a:t>Developer applies for PP - development to a dwelling “Change of use of the ground floor to a shop and extension of the property to create a 3-bed flat”</a:t>
            </a:r>
          </a:p>
          <a:p>
            <a:pPr marL="285750" indent="-285750">
              <a:lnSpc>
                <a:spcPct val="130000"/>
              </a:lnSpc>
              <a:buFont typeface="Wingdings" panose="05000000000000000000" pitchFamily="2" charset="2"/>
              <a:buChar char="Ø"/>
            </a:pPr>
            <a:r>
              <a:rPr lang="en-US" sz="1400" b="1" dirty="0">
                <a:solidFill>
                  <a:srgbClr val="002060"/>
                </a:solidFill>
              </a:rPr>
              <a:t>The LPA issues EN in respect of the </a:t>
            </a:r>
            <a:r>
              <a:rPr lang="en-US" sz="1400" b="1" i="1" dirty="0">
                <a:solidFill>
                  <a:srgbClr val="002060"/>
                </a:solidFill>
              </a:rPr>
              <a:t>first-floor extension and roof dormer</a:t>
            </a:r>
            <a:r>
              <a:rPr lang="en-US" sz="1400" b="1" dirty="0">
                <a:solidFill>
                  <a:srgbClr val="002060"/>
                </a:solidFill>
              </a:rPr>
              <a:t> and, the following day, refuses the planning application…</a:t>
            </a:r>
          </a:p>
          <a:p>
            <a:pPr marL="285750" indent="-285750">
              <a:lnSpc>
                <a:spcPct val="130000"/>
              </a:lnSpc>
              <a:buFont typeface="Wingdings" panose="05000000000000000000" pitchFamily="2" charset="2"/>
              <a:buChar char="Ø"/>
            </a:pPr>
            <a:r>
              <a:rPr lang="en-US" sz="1400" b="1" dirty="0"/>
              <a:t>Developer appeals the EN saying that PP ought to be granted for the matters constituting the breach of planning control stated in the notice…</a:t>
            </a:r>
          </a:p>
          <a:p>
            <a:pPr marL="285750" indent="-285750">
              <a:lnSpc>
                <a:spcPct val="130000"/>
              </a:lnSpc>
              <a:buFont typeface="Wingdings" panose="05000000000000000000" pitchFamily="2" charset="2"/>
              <a:buChar char="Ø"/>
            </a:pPr>
            <a:r>
              <a:rPr lang="en-US" sz="1400" b="1" dirty="0">
                <a:solidFill>
                  <a:srgbClr val="1F1F1F"/>
                </a:solidFill>
              </a:rPr>
              <a:t>LPA </a:t>
            </a:r>
            <a:r>
              <a:rPr lang="en-US" sz="1400" b="1" dirty="0">
                <a:solidFill>
                  <a:srgbClr val="FF0000"/>
                </a:solidFill>
              </a:rPr>
              <a:t>promptly</a:t>
            </a:r>
            <a:r>
              <a:rPr lang="en-US" sz="1400" b="1" dirty="0">
                <a:solidFill>
                  <a:srgbClr val="1F1F1F"/>
                </a:solidFill>
              </a:rPr>
              <a:t> writes to PINS saying the application is in part-retrospective - the erection of a first-floor rear extension and installation of a rear roof dormer… </a:t>
            </a:r>
          </a:p>
          <a:p>
            <a:pPr marL="285750" indent="-285750">
              <a:lnSpc>
                <a:spcPct val="130000"/>
              </a:lnSpc>
              <a:buFont typeface="Wingdings" panose="05000000000000000000" pitchFamily="2" charset="2"/>
              <a:buChar char="Ø"/>
            </a:pPr>
            <a:r>
              <a:rPr lang="en-US" sz="1400" b="1" dirty="0">
                <a:solidFill>
                  <a:srgbClr val="1F1F1F"/>
                </a:solidFill>
              </a:rPr>
              <a:t>The LPA argue that </a:t>
            </a:r>
            <a:r>
              <a:rPr lang="en-US" sz="1400" b="1" dirty="0"/>
              <a:t>G(a) is </a:t>
            </a:r>
            <a:r>
              <a:rPr lang="en-US" sz="1400" b="1" dirty="0">
                <a:solidFill>
                  <a:srgbClr val="1F1F1F"/>
                </a:solidFill>
              </a:rPr>
              <a:t>barred - because the EN development (the erection of the first-floor extension and installation of the rear roof dormer) is the same as that for which the retrospective part of the planning application had been refused…</a:t>
            </a:r>
          </a:p>
          <a:p>
            <a:pPr>
              <a:lnSpc>
                <a:spcPct val="130000"/>
              </a:lnSpc>
            </a:pPr>
            <a:endParaRPr lang="en-US" sz="1400" b="1" dirty="0">
              <a:solidFill>
                <a:srgbClr val="1F1F1F"/>
              </a:solidFill>
            </a:endParaRPr>
          </a:p>
          <a:p>
            <a:pPr>
              <a:lnSpc>
                <a:spcPct val="130000"/>
              </a:lnSpc>
            </a:pPr>
            <a:r>
              <a:rPr lang="en-US" sz="1400" b="1" dirty="0">
                <a:solidFill>
                  <a:srgbClr val="1F1F1F"/>
                </a:solidFill>
                <a:highlight>
                  <a:srgbClr val="FFFF00"/>
                </a:highlight>
              </a:rPr>
              <a:t>Discuss - is G(a) barred? </a:t>
            </a:r>
          </a:p>
          <a:p>
            <a:pPr marL="285750" indent="-285750">
              <a:lnSpc>
                <a:spcPct val="130000"/>
              </a:lnSpc>
              <a:buFont typeface="Wingdings" panose="05000000000000000000" pitchFamily="2" charset="2"/>
              <a:buChar char="Ø"/>
            </a:pPr>
            <a:endParaRPr lang="en-US" sz="1400" b="1" dirty="0">
              <a:solidFill>
                <a:srgbClr val="1F1F1F"/>
              </a:solidFill>
            </a:endParaRPr>
          </a:p>
        </p:txBody>
      </p:sp>
      <p:sp>
        <p:nvSpPr>
          <p:cNvPr id="6" name="TextBox 5">
            <a:extLst>
              <a:ext uri="{FF2B5EF4-FFF2-40B4-BE49-F238E27FC236}">
                <a16:creationId xmlns:a16="http://schemas.microsoft.com/office/drawing/2014/main" id="{86A829FD-9AEE-67EB-01AF-01B181D88233}"/>
              </a:ext>
            </a:extLst>
          </p:cNvPr>
          <p:cNvSpPr txBox="1"/>
          <p:nvPr/>
        </p:nvSpPr>
        <p:spPr>
          <a:xfrm>
            <a:off x="2460019" y="152922"/>
            <a:ext cx="6581738" cy="523220"/>
          </a:xfrm>
          <a:prstGeom prst="rect">
            <a:avLst/>
          </a:prstGeom>
          <a:noFill/>
        </p:spPr>
        <p:txBody>
          <a:bodyPr wrap="square" rtlCol="0">
            <a:spAutoFit/>
          </a:bodyPr>
          <a:lstStyle/>
          <a:p>
            <a:r>
              <a:rPr lang="en-US" sz="2800" b="1" i="1" dirty="0">
                <a:latin typeface="PT Sans Narrow"/>
                <a:cs typeface="PT Sans Narrow"/>
              </a:rPr>
              <a:t>Manchester &amp; related development</a:t>
            </a:r>
          </a:p>
        </p:txBody>
      </p:sp>
      <p:pic>
        <p:nvPicPr>
          <p:cNvPr id="9" name="Graphic 8" descr="Siren with solid fill">
            <a:extLst>
              <a:ext uri="{FF2B5EF4-FFF2-40B4-BE49-F238E27FC236}">
                <a16:creationId xmlns:a16="http://schemas.microsoft.com/office/drawing/2014/main" id="{50231D7E-D0A2-8476-E603-5295A80371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9105">
            <a:off x="2263039" y="2998851"/>
            <a:ext cx="393963" cy="393963"/>
          </a:xfrm>
          <a:prstGeom prst="rect">
            <a:avLst/>
          </a:prstGeom>
        </p:spPr>
      </p:pic>
      <p:pic>
        <p:nvPicPr>
          <p:cNvPr id="13" name="Graphic 12" descr="Alarm Ringing with solid fill">
            <a:extLst>
              <a:ext uri="{FF2B5EF4-FFF2-40B4-BE49-F238E27FC236}">
                <a16:creationId xmlns:a16="http://schemas.microsoft.com/office/drawing/2014/main" id="{137D25B8-5D48-0EB5-E158-CA3BDA434F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47565" y="3841306"/>
            <a:ext cx="526648" cy="526648"/>
          </a:xfrm>
          <a:prstGeom prst="rect">
            <a:avLst/>
          </a:prstGeom>
        </p:spPr>
      </p:pic>
      <p:graphicFrame>
        <p:nvGraphicFramePr>
          <p:cNvPr id="20" name="Object 19">
            <a:extLst>
              <a:ext uri="{FF2B5EF4-FFF2-40B4-BE49-F238E27FC236}">
                <a16:creationId xmlns:a16="http://schemas.microsoft.com/office/drawing/2014/main" id="{76BC1879-9DE8-9A7F-87F8-5F39FD895E51}"/>
              </a:ext>
            </a:extLst>
          </p:cNvPr>
          <p:cNvGraphicFramePr>
            <a:graphicFrameLocks noChangeAspect="1"/>
          </p:cNvGraphicFramePr>
          <p:nvPr>
            <p:extLst>
              <p:ext uri="{D42A27DB-BD31-4B8C-83A1-F6EECF244321}">
                <p14:modId xmlns:p14="http://schemas.microsoft.com/office/powerpoint/2010/main" val="2316042018"/>
              </p:ext>
            </p:extLst>
          </p:nvPr>
        </p:nvGraphicFramePr>
        <p:xfrm>
          <a:off x="6620231" y="643516"/>
          <a:ext cx="3524204" cy="3197790"/>
        </p:xfrm>
        <a:graphic>
          <a:graphicData uri="http://schemas.openxmlformats.org/presentationml/2006/ole">
            <mc:AlternateContent xmlns:mc="http://schemas.openxmlformats.org/markup-compatibility/2006">
              <mc:Choice xmlns:v="urn:schemas-microsoft-com:vml" Requires="v">
                <p:oleObj name="Acrobat Document" r:id="rId8" imgW="10693230" imgH="10229377" progId="Acrobat.Document.DC">
                  <p:embed/>
                </p:oleObj>
              </mc:Choice>
              <mc:Fallback>
                <p:oleObj name="Acrobat Document" r:id="rId8" imgW="10693230" imgH="10229377" progId="Acrobat.Document.DC">
                  <p:embed/>
                  <p:pic>
                    <p:nvPicPr>
                      <p:cNvPr id="20" name="Object 19">
                        <a:extLst>
                          <a:ext uri="{FF2B5EF4-FFF2-40B4-BE49-F238E27FC236}">
                            <a16:creationId xmlns:a16="http://schemas.microsoft.com/office/drawing/2014/main" id="{76BC1879-9DE8-9A7F-87F8-5F39FD895E51}"/>
                          </a:ext>
                        </a:extLst>
                      </p:cNvPr>
                      <p:cNvPicPr/>
                      <p:nvPr/>
                    </p:nvPicPr>
                    <p:blipFill>
                      <a:blip r:embed="rId9"/>
                      <a:stretch>
                        <a:fillRect/>
                      </a:stretch>
                    </p:blipFill>
                    <p:spPr>
                      <a:xfrm>
                        <a:off x="6620231" y="643516"/>
                        <a:ext cx="3524204" cy="319779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AD55ECBF-1CEB-8784-4700-2A9A8313D883}"/>
              </a:ext>
            </a:extLst>
          </p:cNvPr>
          <p:cNvGraphicFramePr>
            <a:graphicFrameLocks noChangeAspect="1"/>
          </p:cNvGraphicFramePr>
          <p:nvPr>
            <p:extLst>
              <p:ext uri="{D42A27DB-BD31-4B8C-83A1-F6EECF244321}">
                <p14:modId xmlns:p14="http://schemas.microsoft.com/office/powerpoint/2010/main" val="3499658872"/>
              </p:ext>
            </p:extLst>
          </p:nvPr>
        </p:nvGraphicFramePr>
        <p:xfrm>
          <a:off x="6629415" y="3841307"/>
          <a:ext cx="3515020" cy="2863771"/>
        </p:xfrm>
        <a:graphic>
          <a:graphicData uri="http://schemas.openxmlformats.org/presentationml/2006/ole">
            <mc:AlternateContent xmlns:mc="http://schemas.openxmlformats.org/markup-compatibility/2006">
              <mc:Choice xmlns:v="urn:schemas-microsoft-com:vml" Requires="v">
                <p:oleObj name="Acrobat Document" r:id="rId10" imgW="15138118" imgH="10693097" progId="Acrobat.Document.DC">
                  <p:embed/>
                </p:oleObj>
              </mc:Choice>
              <mc:Fallback>
                <p:oleObj name="Acrobat Document" r:id="rId10" imgW="15138118" imgH="10693097" progId="Acrobat.Document.DC">
                  <p:embed/>
                  <p:pic>
                    <p:nvPicPr>
                      <p:cNvPr id="21" name="Object 20">
                        <a:extLst>
                          <a:ext uri="{FF2B5EF4-FFF2-40B4-BE49-F238E27FC236}">
                            <a16:creationId xmlns:a16="http://schemas.microsoft.com/office/drawing/2014/main" id="{AD55ECBF-1CEB-8784-4700-2A9A8313D883}"/>
                          </a:ext>
                        </a:extLst>
                      </p:cNvPr>
                      <p:cNvPicPr/>
                      <p:nvPr/>
                    </p:nvPicPr>
                    <p:blipFill>
                      <a:blip r:embed="rId11"/>
                      <a:stretch>
                        <a:fillRect/>
                      </a:stretch>
                    </p:blipFill>
                    <p:spPr>
                      <a:xfrm>
                        <a:off x="6629415" y="3841307"/>
                        <a:ext cx="3515020" cy="2863771"/>
                      </a:xfrm>
                      <a:prstGeom prst="rect">
                        <a:avLst/>
                      </a:prstGeom>
                    </p:spPr>
                  </p:pic>
                </p:oleObj>
              </mc:Fallback>
            </mc:AlternateContent>
          </a:graphicData>
        </a:graphic>
      </p:graphicFrame>
    </p:spTree>
    <p:extLst>
      <p:ext uri="{BB962C8B-B14F-4D97-AF65-F5344CB8AC3E}">
        <p14:creationId xmlns:p14="http://schemas.microsoft.com/office/powerpoint/2010/main" val="297075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4054F-647E-99D7-2A82-C14B7D7DE4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9ED94-BB28-3A9C-A87F-95997E07F6F3}"/>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FFB13613-1290-ACC0-F437-F274C86819E9}"/>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45088044-D922-F0BE-909A-ACABFA632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000" y="-18000"/>
            <a:ext cx="9168000" cy="6876000"/>
          </a:xfrm>
          <a:prstGeom prst="rect">
            <a:avLst/>
          </a:prstGeom>
        </p:spPr>
      </p:pic>
      <p:sp>
        <p:nvSpPr>
          <p:cNvPr id="8" name="TextBox 7">
            <a:extLst>
              <a:ext uri="{FF2B5EF4-FFF2-40B4-BE49-F238E27FC236}">
                <a16:creationId xmlns:a16="http://schemas.microsoft.com/office/drawing/2014/main" id="{4CFE8766-43D7-14E0-6A36-EAD2BF556828}"/>
              </a:ext>
            </a:extLst>
          </p:cNvPr>
          <p:cNvSpPr txBox="1"/>
          <p:nvPr/>
        </p:nvSpPr>
        <p:spPr>
          <a:xfrm>
            <a:off x="2171977" y="1219201"/>
            <a:ext cx="7796400" cy="4187557"/>
          </a:xfrm>
          <a:prstGeom prst="rect">
            <a:avLst/>
          </a:prstGeom>
          <a:noFill/>
        </p:spPr>
        <p:txBody>
          <a:bodyPr wrap="square" rtlCol="0">
            <a:spAutoFit/>
          </a:bodyPr>
          <a:lstStyle/>
          <a:p>
            <a:pPr marL="285750" indent="-285750">
              <a:lnSpc>
                <a:spcPct val="130000"/>
              </a:lnSpc>
              <a:buFont typeface="Wingdings" panose="05000000000000000000" pitchFamily="2" charset="2"/>
              <a:buChar char="Ø"/>
            </a:pPr>
            <a:r>
              <a:rPr lang="en-US" sz="1600" b="1" dirty="0">
                <a:solidFill>
                  <a:srgbClr val="1F1F1F"/>
                </a:solidFill>
                <a:latin typeface="Source Sans Pro" panose="020B0503030403020204" pitchFamily="34" charset="0"/>
              </a:rPr>
              <a:t>PINS disagrees with the LPA - </a:t>
            </a:r>
            <a:r>
              <a:rPr lang="en-US" sz="1600" b="1" i="1" dirty="0">
                <a:solidFill>
                  <a:srgbClr val="1F1F1F"/>
                </a:solidFill>
                <a:latin typeface="Source Sans Pro" panose="020B0503030403020204" pitchFamily="34" charset="0"/>
              </a:rPr>
              <a:t>the substance of the development which had been considered under the planning application was significantly different to that which would be considered under the G(a) appeal</a:t>
            </a:r>
            <a:r>
              <a:rPr lang="en-US" sz="1600" b="1" dirty="0">
                <a:solidFill>
                  <a:srgbClr val="1F1F1F"/>
                </a:solidFill>
                <a:latin typeface="Source Sans Pro" panose="020B0503030403020204" pitchFamily="34" charset="0"/>
              </a:rPr>
              <a:t> – why?</a:t>
            </a:r>
          </a:p>
          <a:p>
            <a:pPr marL="285750" indent="-285750">
              <a:lnSpc>
                <a:spcPct val="130000"/>
              </a:lnSpc>
              <a:buFont typeface="Wingdings" panose="05000000000000000000" pitchFamily="2" charset="2"/>
              <a:buChar char="Ø"/>
            </a:pPr>
            <a:endParaRPr lang="en-US" sz="1600" b="1" dirty="0">
              <a:solidFill>
                <a:srgbClr val="1F1F1F"/>
              </a:solidFill>
              <a:latin typeface="Source Sans Pro" panose="020B0503030403020204" pitchFamily="34" charset="0"/>
            </a:endParaRPr>
          </a:p>
          <a:p>
            <a:pPr marL="285750" indent="-285750">
              <a:lnSpc>
                <a:spcPct val="130000"/>
              </a:lnSpc>
              <a:buFont typeface="Wingdings" panose="05000000000000000000" pitchFamily="2" charset="2"/>
              <a:buChar char="Ø"/>
            </a:pPr>
            <a:r>
              <a:rPr lang="en-US" sz="1600" b="1" dirty="0">
                <a:solidFill>
                  <a:srgbClr val="1F1F1F"/>
                </a:solidFill>
                <a:latin typeface="Source Sans Pro" panose="020B0503030403020204" pitchFamily="34" charset="0"/>
              </a:rPr>
              <a:t>Because the application had involved consideration of the matters enforced against in terms of facilitating the material change of use to create a three-bedroom flat, rather than as just being part of the existing dwelling, and that the planning application was therefore not a “related application” for the purposes of </a:t>
            </a:r>
            <a:r>
              <a:rPr lang="en-US" sz="1600" b="1" dirty="0">
                <a:solidFill>
                  <a:srgbClr val="0062C4"/>
                </a:solidFill>
                <a:latin typeface="Source Sans Pro" panose="020B0503030403020204" pitchFamily="34" charset="0"/>
                <a:hlinkClick r:id="rId4"/>
              </a:rPr>
              <a:t>section 174(</a:t>
            </a:r>
            <a:r>
              <a:rPr lang="en-US" sz="1600" b="1" dirty="0" err="1">
                <a:solidFill>
                  <a:srgbClr val="0062C4"/>
                </a:solidFill>
                <a:latin typeface="Source Sans Pro" panose="020B0503030403020204" pitchFamily="34" charset="0"/>
                <a:hlinkClick r:id="rId4"/>
              </a:rPr>
              <a:t>2A</a:t>
            </a:r>
            <a:r>
              <a:rPr lang="en-US" sz="1600" b="1" dirty="0">
                <a:solidFill>
                  <a:srgbClr val="0062C4"/>
                </a:solidFill>
                <a:latin typeface="Source Sans Pro" panose="020B0503030403020204" pitchFamily="34" charset="0"/>
                <a:hlinkClick r:id="rId4"/>
              </a:rPr>
              <a:t>) and (</a:t>
            </a:r>
            <a:r>
              <a:rPr lang="en-US" sz="1600" b="1" dirty="0" err="1">
                <a:solidFill>
                  <a:srgbClr val="0062C4"/>
                </a:solidFill>
                <a:latin typeface="Source Sans Pro" panose="020B0503030403020204" pitchFamily="34" charset="0"/>
                <a:hlinkClick r:id="rId4"/>
              </a:rPr>
              <a:t>2B</a:t>
            </a:r>
            <a:r>
              <a:rPr lang="en-US" sz="1600" b="1" dirty="0">
                <a:solidFill>
                  <a:srgbClr val="0062C4"/>
                </a:solidFill>
                <a:latin typeface="Source Sans Pro" panose="020B0503030403020204" pitchFamily="34" charset="0"/>
                <a:hlinkClick r:id="rId4"/>
              </a:rPr>
              <a:t>)</a:t>
            </a:r>
            <a:r>
              <a:rPr lang="en-US" sz="1600" b="1" dirty="0">
                <a:solidFill>
                  <a:srgbClr val="0062C4"/>
                </a:solidFill>
                <a:latin typeface="Source Sans Pro" panose="020B0503030403020204" pitchFamily="34" charset="0"/>
              </a:rPr>
              <a:t>..</a:t>
            </a:r>
            <a:endParaRPr lang="en-US" sz="1600" b="1" dirty="0">
              <a:solidFill>
                <a:srgbClr val="1F1F1F"/>
              </a:solidFill>
              <a:latin typeface="Source Sans Pro" panose="020B0503030403020204" pitchFamily="34" charset="0"/>
            </a:endParaRPr>
          </a:p>
          <a:p>
            <a:pPr marL="285750" indent="-285750">
              <a:lnSpc>
                <a:spcPct val="130000"/>
              </a:lnSpc>
              <a:buFont typeface="Wingdings" panose="05000000000000000000" pitchFamily="2" charset="2"/>
              <a:buChar char="Ø"/>
            </a:pPr>
            <a:endParaRPr lang="en-US" sz="1400" b="1" dirty="0">
              <a:solidFill>
                <a:srgbClr val="1F1F1F"/>
              </a:solidFill>
              <a:latin typeface="Source Sans Pro" panose="020B0503030403020204" pitchFamily="34" charset="0"/>
            </a:endParaRPr>
          </a:p>
          <a:p>
            <a:pPr marL="285750" indent="-285750">
              <a:lnSpc>
                <a:spcPct val="130000"/>
              </a:lnSpc>
              <a:buFont typeface="Wingdings" panose="05000000000000000000" pitchFamily="2" charset="2"/>
              <a:buChar char="Ø"/>
            </a:pPr>
            <a:r>
              <a:rPr lang="en-US" sz="1600" b="1" dirty="0">
                <a:solidFill>
                  <a:srgbClr val="1F1F1F"/>
                </a:solidFill>
                <a:latin typeface="Source Sans Pro" panose="020B0503030403020204" pitchFamily="34" charset="0"/>
              </a:rPr>
              <a:t>PINS issues an order validating the developer’s ground (a) and (f) appeal but the LPA challenge that validation (</a:t>
            </a:r>
            <a:r>
              <a:rPr lang="en-US" sz="1600" b="1" dirty="0" err="1">
                <a:solidFill>
                  <a:srgbClr val="1F1F1F"/>
                </a:solidFill>
                <a:latin typeface="Source Sans Pro" panose="020B0503030403020204" pitchFamily="34" charset="0"/>
              </a:rPr>
              <a:t>s289</a:t>
            </a:r>
            <a:r>
              <a:rPr lang="en-US" sz="1600" b="1" dirty="0">
                <a:solidFill>
                  <a:srgbClr val="1F1F1F"/>
                </a:solidFill>
                <a:latin typeface="Source Sans Pro" panose="020B0503030403020204" pitchFamily="34" charset="0"/>
              </a:rPr>
              <a:t> challenge)</a:t>
            </a:r>
            <a:endParaRPr lang="en-US" sz="1600" b="1" dirty="0">
              <a:latin typeface="Source Sans Pro Semibold" panose="020B0603030403020204" pitchFamily="34" charset="0"/>
              <a:ea typeface="Source Sans Pro Semibold" panose="020B0603030403020204" pitchFamily="34" charset="0"/>
              <a:cs typeface="Source Sans Pro Semibold"/>
            </a:endParaRPr>
          </a:p>
          <a:p>
            <a:pPr>
              <a:lnSpc>
                <a:spcPct val="130000"/>
              </a:lnSpc>
            </a:pPr>
            <a:endParaRPr lang="en-US" sz="1600" dirty="0">
              <a:solidFill>
                <a:srgbClr val="0B0C0C"/>
              </a:solidFill>
              <a:latin typeface="GDS Transport"/>
              <a:cs typeface="Source Sans Pro Semibold"/>
            </a:endParaRPr>
          </a:p>
        </p:txBody>
      </p:sp>
      <p:pic>
        <p:nvPicPr>
          <p:cNvPr id="3074" name="Picture 2" descr="High Court judges' pay raised to £236,000 a year to fill vacancies having  'serious impact' on courts | The Independent | The Independent">
            <a:extLst>
              <a:ext uri="{FF2B5EF4-FFF2-40B4-BE49-F238E27FC236}">
                <a16:creationId xmlns:a16="http://schemas.microsoft.com/office/drawing/2014/main" id="{200A8478-F7E8-B8A9-9C10-B6ABC9F75D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239" y="4765974"/>
            <a:ext cx="2662382" cy="199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597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EE597-BC05-0F56-D2A6-DC6A5F0E1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5B2B1-BFC1-64B8-7E9E-65B3F5C24158}"/>
              </a:ext>
            </a:extLst>
          </p:cNvPr>
          <p:cNvSpPr>
            <a:spLocks noGrp="1"/>
          </p:cNvSpPr>
          <p:nvPr>
            <p:ph type="ctrTitle"/>
          </p:nvPr>
        </p:nvSpPr>
        <p:spPr/>
        <p:txBody>
          <a:bodyPr/>
          <a:lstStyle/>
          <a:p>
            <a:endParaRPr lang="en-GB" noProof="0" dirty="0"/>
          </a:p>
        </p:txBody>
      </p:sp>
      <p:sp>
        <p:nvSpPr>
          <p:cNvPr id="3" name="Subtitle 2">
            <a:extLst>
              <a:ext uri="{FF2B5EF4-FFF2-40B4-BE49-F238E27FC236}">
                <a16:creationId xmlns:a16="http://schemas.microsoft.com/office/drawing/2014/main" id="{BE8C7E54-177D-D2EE-B34E-E3788D2EF17C}"/>
              </a:ext>
            </a:extLst>
          </p:cNvPr>
          <p:cNvSpPr>
            <a:spLocks noGrp="1"/>
          </p:cNvSpPr>
          <p:nvPr>
            <p:ph type="subTitle" idx="1"/>
          </p:nvPr>
        </p:nvSpPr>
        <p:spPr/>
        <p:txBody>
          <a:bodyPr/>
          <a:lstStyle/>
          <a:p>
            <a:endParaRPr lang="en-GB" noProof="0" dirty="0"/>
          </a:p>
        </p:txBody>
      </p:sp>
      <p:pic>
        <p:nvPicPr>
          <p:cNvPr id="4" name="Picture 3">
            <a:extLst>
              <a:ext uri="{FF2B5EF4-FFF2-40B4-BE49-F238E27FC236}">
                <a16:creationId xmlns:a16="http://schemas.microsoft.com/office/drawing/2014/main" id="{4F62CAFB-61E3-6C7D-3D77-9C946C16F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cxnSp>
        <p:nvCxnSpPr>
          <p:cNvPr id="11" name="Straight Connector 10">
            <a:extLst>
              <a:ext uri="{FF2B5EF4-FFF2-40B4-BE49-F238E27FC236}">
                <a16:creationId xmlns:a16="http://schemas.microsoft.com/office/drawing/2014/main" id="{3F8D83A5-8C87-73ED-9979-DA80AA2B12D9}"/>
              </a:ext>
            </a:extLst>
          </p:cNvPr>
          <p:cNvCxnSpPr/>
          <p:nvPr/>
        </p:nvCxnSpPr>
        <p:spPr>
          <a:xfrm>
            <a:off x="2814270" y="1197947"/>
            <a:ext cx="18101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563A6E8-47A8-0764-06D8-034A119277F7}"/>
              </a:ext>
            </a:extLst>
          </p:cNvPr>
          <p:cNvSpPr txBox="1"/>
          <p:nvPr/>
        </p:nvSpPr>
        <p:spPr>
          <a:xfrm>
            <a:off x="2490036" y="1281573"/>
            <a:ext cx="6851049" cy="5507918"/>
          </a:xfrm>
          <a:prstGeom prst="rect">
            <a:avLst/>
          </a:prstGeom>
          <a:noFill/>
        </p:spPr>
        <p:txBody>
          <a:bodyPr wrap="square" rtlCol="0">
            <a:spAutoFit/>
          </a:bodyPr>
          <a:lstStyle/>
          <a:p>
            <a:pPr marL="342900" indent="-342900">
              <a:lnSpc>
                <a:spcPct val="130000"/>
              </a:lnSpc>
              <a:buAutoNum type="arabicParenBoth"/>
            </a:pPr>
            <a:r>
              <a:rPr lang="en-GB" sz="1600" b="1" dirty="0">
                <a:solidFill>
                  <a:srgbClr val="1F1F1F"/>
                </a:solidFill>
              </a:rPr>
              <a:t>on the plain and ordinary meaning of </a:t>
            </a:r>
            <a:r>
              <a:rPr lang="en-GB" sz="1600" b="1" dirty="0">
                <a:solidFill>
                  <a:srgbClr val="0062C4"/>
                </a:solidFill>
                <a:hlinkClick r:id="rId4"/>
              </a:rPr>
              <a:t>section 174(</a:t>
            </a:r>
            <a:r>
              <a:rPr lang="en-GB" sz="1600" b="1" dirty="0" err="1">
                <a:solidFill>
                  <a:srgbClr val="0062C4"/>
                </a:solidFill>
                <a:hlinkClick r:id="rId4"/>
              </a:rPr>
              <a:t>2B</a:t>
            </a:r>
            <a:r>
              <a:rPr lang="en-GB" sz="1600" b="1" dirty="0">
                <a:solidFill>
                  <a:srgbClr val="0062C4"/>
                </a:solidFill>
                <a:hlinkClick r:id="rId4"/>
              </a:rPr>
              <a:t>) </a:t>
            </a:r>
            <a:r>
              <a:rPr lang="en-GB" sz="1600" b="1" dirty="0">
                <a:solidFill>
                  <a:srgbClr val="1F1F1F"/>
                </a:solidFill>
              </a:rPr>
              <a:t>the test for “related development” was met where the grant of permission on the application would have the effect of authorising and regularising all the development now being enforced against, and</a:t>
            </a:r>
          </a:p>
          <a:p>
            <a:pPr marL="342900" indent="-342900">
              <a:lnSpc>
                <a:spcPct val="130000"/>
              </a:lnSpc>
              <a:buAutoNum type="arabicParenBoth"/>
            </a:pPr>
            <a:endParaRPr lang="en-GB" sz="1600" b="1" dirty="0">
              <a:solidFill>
                <a:srgbClr val="1F1F1F"/>
              </a:solidFill>
            </a:endParaRPr>
          </a:p>
          <a:p>
            <a:pPr marL="342900" indent="-342900">
              <a:lnSpc>
                <a:spcPct val="130000"/>
              </a:lnSpc>
              <a:buAutoNum type="arabicParenBoth"/>
            </a:pPr>
            <a:r>
              <a:rPr lang="en-GB" sz="1600" b="1" dirty="0">
                <a:solidFill>
                  <a:srgbClr val="1F1F1F"/>
                </a:solidFill>
              </a:rPr>
              <a:t>while </a:t>
            </a:r>
            <a:r>
              <a:rPr lang="en-GB" sz="1600" b="1" dirty="0">
                <a:solidFill>
                  <a:srgbClr val="0062C4"/>
                </a:solidFill>
                <a:hlinkClick r:id="rId4"/>
              </a:rPr>
              <a:t>section 174(</a:t>
            </a:r>
            <a:r>
              <a:rPr lang="en-GB" sz="1600" b="1" dirty="0" err="1">
                <a:solidFill>
                  <a:srgbClr val="0062C4"/>
                </a:solidFill>
                <a:hlinkClick r:id="rId4"/>
              </a:rPr>
              <a:t>2A</a:t>
            </a:r>
            <a:r>
              <a:rPr lang="en-GB" sz="1600" b="1" dirty="0">
                <a:solidFill>
                  <a:srgbClr val="0062C4"/>
                </a:solidFill>
                <a:hlinkClick r:id="rId4"/>
              </a:rPr>
              <a:t>) and (</a:t>
            </a:r>
            <a:r>
              <a:rPr lang="en-GB" sz="1600" b="1" dirty="0" err="1">
                <a:solidFill>
                  <a:srgbClr val="0062C4"/>
                </a:solidFill>
                <a:hlinkClick r:id="rId4"/>
              </a:rPr>
              <a:t>2B</a:t>
            </a:r>
            <a:r>
              <a:rPr lang="en-GB" sz="1600" b="1" dirty="0">
                <a:solidFill>
                  <a:srgbClr val="0062C4"/>
                </a:solidFill>
                <a:hlinkClick r:id="rId4"/>
              </a:rPr>
              <a:t>)</a:t>
            </a:r>
            <a:r>
              <a:rPr lang="en-GB" sz="1600" b="1" dirty="0">
                <a:solidFill>
                  <a:srgbClr val="1F1F1F"/>
                </a:solidFill>
              </a:rPr>
              <a:t> required that everything covered by the 	EN had to fall within the ambit of the hypothetically granted planning application, </a:t>
            </a:r>
            <a:r>
              <a:rPr lang="en-GB" sz="1600" b="1" dirty="0">
                <a:solidFill>
                  <a:srgbClr val="FF0000"/>
                </a:solidFill>
              </a:rPr>
              <a:t>they did not require exact coincidence between the matters specified in the EN and the development for which PP had been sought but, on the contrary, envisaged that PP for the development could be greater than the PP in respect of the EN matters…</a:t>
            </a:r>
            <a:endParaRPr lang="en-GB" sz="1600" b="1" dirty="0">
              <a:solidFill>
                <a:srgbClr val="FF0000"/>
              </a:solidFill>
              <a:ea typeface="Source Sans Pro Semibold" panose="020B0603030403020204" pitchFamily="34" charset="0"/>
              <a:cs typeface="Source Sans Pro Semibold"/>
            </a:endParaRPr>
          </a:p>
          <a:p>
            <a:pPr marL="285750" indent="-285750">
              <a:lnSpc>
                <a:spcPct val="130000"/>
              </a:lnSpc>
              <a:buFont typeface="Wingdings" panose="05000000000000000000" pitchFamily="2" charset="2"/>
              <a:buChar char="Ø"/>
            </a:pPr>
            <a:endParaRPr lang="en-GB" sz="1600" dirty="0">
              <a:latin typeface="Source Sans Pro Semibold" panose="020B0603030403020204" pitchFamily="34" charset="0"/>
              <a:ea typeface="Source Sans Pro Semibold" panose="020B0603030403020204" pitchFamily="34" charset="0"/>
            </a:endParaRPr>
          </a:p>
          <a:p>
            <a:pPr marL="285750" indent="-285750">
              <a:lnSpc>
                <a:spcPct val="130000"/>
              </a:lnSpc>
              <a:buFont typeface="Wingdings" panose="05000000000000000000" pitchFamily="2" charset="2"/>
              <a:buChar char="Ø"/>
            </a:pPr>
            <a:r>
              <a:rPr lang="en-GB" sz="1600" dirty="0">
                <a:solidFill>
                  <a:schemeClr val="tx2"/>
                </a:solidFill>
                <a:latin typeface="Source Sans Pro Semibold" panose="020B0603030403020204" pitchFamily="34" charset="0"/>
                <a:ea typeface="Source Sans Pro Semibold" panose="020B0603030403020204" pitchFamily="34" charset="0"/>
              </a:rPr>
              <a:t>Hence the PPG advice that</a:t>
            </a:r>
            <a:r>
              <a:rPr lang="en-GB" sz="1600" b="1" i="1" dirty="0">
                <a:solidFill>
                  <a:schemeClr val="tx2"/>
                </a:solidFill>
                <a:latin typeface="Source Sans Pro Semibold" panose="020B0603030403020204" pitchFamily="34" charset="0"/>
                <a:ea typeface="Source Sans Pro Semibold" panose="020B0603030403020204" pitchFamily="34" charset="0"/>
              </a:rPr>
              <a:t>… </a:t>
            </a:r>
            <a:r>
              <a:rPr lang="en-GB" sz="1600" b="1" dirty="0">
                <a:solidFill>
                  <a:schemeClr val="tx2"/>
                </a:solidFill>
                <a:latin typeface="Source Sans Pro Semibold" panose="020B0603030403020204" pitchFamily="34" charset="0"/>
                <a:ea typeface="Source Sans Pro Semibold" panose="020B0603030403020204" pitchFamily="34" charset="0"/>
              </a:rPr>
              <a:t>It is possible for the development in the related application to be more extensive than that contained in the enforcement notice </a:t>
            </a:r>
            <a:r>
              <a:rPr lang="en-GB" sz="1600" dirty="0">
                <a:solidFill>
                  <a:schemeClr val="tx2"/>
                </a:solidFill>
                <a:latin typeface="Source Sans Pro Semibold" panose="020B0603030403020204" pitchFamily="34" charset="0"/>
                <a:ea typeface="Source Sans Pro Semibold" panose="020B0603030403020204" pitchFamily="34" charset="0"/>
              </a:rPr>
              <a:t>(paragraph: 013 Reference ID: </a:t>
            </a:r>
            <a:r>
              <a:rPr lang="en-GB" sz="1600" dirty="0" err="1">
                <a:solidFill>
                  <a:schemeClr val="tx2"/>
                </a:solidFill>
                <a:latin typeface="Source Sans Pro Semibold" panose="020B0603030403020204" pitchFamily="34" charset="0"/>
                <a:ea typeface="Source Sans Pro Semibold" panose="020B0603030403020204" pitchFamily="34" charset="0"/>
              </a:rPr>
              <a:t>17b</a:t>
            </a:r>
            <a:r>
              <a:rPr lang="en-GB" sz="1600" dirty="0">
                <a:solidFill>
                  <a:schemeClr val="tx2"/>
                </a:solidFill>
                <a:latin typeface="Source Sans Pro Semibold" panose="020B0603030403020204" pitchFamily="34" charset="0"/>
                <a:ea typeface="Source Sans Pro Semibold" panose="020B0603030403020204" pitchFamily="34" charset="0"/>
              </a:rPr>
              <a:t>-013-20140306)</a:t>
            </a:r>
          </a:p>
          <a:p>
            <a:pPr>
              <a:lnSpc>
                <a:spcPct val="130000"/>
              </a:lnSpc>
            </a:pPr>
            <a:endParaRPr lang="en-GB" sz="1600" b="1" i="1" dirty="0">
              <a:latin typeface="Source Sans Pro Semibold" panose="020B0603030403020204" pitchFamily="34" charset="0"/>
              <a:ea typeface="Source Sans Pro Semibold" panose="020B0603030403020204" pitchFamily="34" charset="0"/>
            </a:endParaRPr>
          </a:p>
          <a:p>
            <a:pPr>
              <a:lnSpc>
                <a:spcPct val="130000"/>
              </a:lnSpc>
            </a:pPr>
            <a:endParaRPr lang="en-GB" sz="1600" dirty="0">
              <a:solidFill>
                <a:srgbClr val="0B0C0C"/>
              </a:solidFill>
              <a:latin typeface="GDS Transport"/>
              <a:cs typeface="Source Sans Pro Semibold"/>
            </a:endParaRPr>
          </a:p>
        </p:txBody>
      </p:sp>
      <p:sp>
        <p:nvSpPr>
          <p:cNvPr id="5" name="TextBox 4">
            <a:extLst>
              <a:ext uri="{FF2B5EF4-FFF2-40B4-BE49-F238E27FC236}">
                <a16:creationId xmlns:a16="http://schemas.microsoft.com/office/drawing/2014/main" id="{7E3397E3-2445-196E-1202-D5C208EB24A2}"/>
              </a:ext>
            </a:extLst>
          </p:cNvPr>
          <p:cNvSpPr txBox="1"/>
          <p:nvPr/>
        </p:nvSpPr>
        <p:spPr>
          <a:xfrm>
            <a:off x="2714661" y="623935"/>
            <a:ext cx="6581738" cy="523220"/>
          </a:xfrm>
          <a:prstGeom prst="rect">
            <a:avLst/>
          </a:prstGeom>
          <a:noFill/>
        </p:spPr>
        <p:txBody>
          <a:bodyPr wrap="square" rtlCol="0">
            <a:spAutoFit/>
          </a:bodyPr>
          <a:lstStyle/>
          <a:p>
            <a:r>
              <a:rPr lang="en-GB" sz="2800" b="1" dirty="0">
                <a:latin typeface="PT Sans Narrow"/>
                <a:cs typeface="PT Sans Narrow"/>
              </a:rPr>
              <a:t>lesson to take from the judgment…</a:t>
            </a:r>
          </a:p>
        </p:txBody>
      </p:sp>
    </p:spTree>
    <p:extLst>
      <p:ext uri="{BB962C8B-B14F-4D97-AF65-F5344CB8AC3E}">
        <p14:creationId xmlns:p14="http://schemas.microsoft.com/office/powerpoint/2010/main" val="1242019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D40E2-CB64-698E-E1AB-3C78258F04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57387-E291-8A3A-9FD1-8188FC315185}"/>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D55E4929-164A-AC82-D58E-D83CA2842C27}"/>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C0C1E8D7-F096-3B6C-C237-90AB8E4D7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sp>
        <p:nvSpPr>
          <p:cNvPr id="5" name="TextBox 4">
            <a:extLst>
              <a:ext uri="{FF2B5EF4-FFF2-40B4-BE49-F238E27FC236}">
                <a16:creationId xmlns:a16="http://schemas.microsoft.com/office/drawing/2014/main" id="{7D76DB05-4E89-5A94-740B-F867E00A699F}"/>
              </a:ext>
            </a:extLst>
          </p:cNvPr>
          <p:cNvSpPr txBox="1"/>
          <p:nvPr/>
        </p:nvSpPr>
        <p:spPr>
          <a:xfrm>
            <a:off x="3990558" y="2130426"/>
            <a:ext cx="4002428" cy="1384995"/>
          </a:xfrm>
          <a:prstGeom prst="rect">
            <a:avLst/>
          </a:prstGeom>
          <a:noFill/>
        </p:spPr>
        <p:txBody>
          <a:bodyPr wrap="square" rtlCol="0">
            <a:spAutoFit/>
          </a:bodyPr>
          <a:lstStyle/>
          <a:p>
            <a:pPr algn="ctr"/>
            <a:r>
              <a:rPr lang="en-US" sz="2800" b="1" dirty="0">
                <a:latin typeface="PT Sans Narrow"/>
                <a:cs typeface="PT Sans Narrow"/>
              </a:rPr>
              <a:t>Costs </a:t>
            </a:r>
          </a:p>
          <a:p>
            <a:pPr algn="ctr"/>
            <a:r>
              <a:rPr lang="en-US" sz="2800" b="1" dirty="0">
                <a:latin typeface="PT Sans Narrow"/>
                <a:cs typeface="PT Sans Narrow"/>
              </a:rPr>
              <a:t>&amp; </a:t>
            </a:r>
          </a:p>
          <a:p>
            <a:pPr algn="ctr"/>
            <a:r>
              <a:rPr lang="en-US" sz="2800" b="1" dirty="0">
                <a:latin typeface="PT Sans Narrow"/>
                <a:cs typeface="PT Sans Narrow"/>
              </a:rPr>
              <a:t>Undue delay</a:t>
            </a:r>
          </a:p>
        </p:txBody>
      </p:sp>
    </p:spTree>
    <p:extLst>
      <p:ext uri="{BB962C8B-B14F-4D97-AF65-F5344CB8AC3E}">
        <p14:creationId xmlns:p14="http://schemas.microsoft.com/office/powerpoint/2010/main" val="1006296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58D58-C5F9-BF0F-82C9-48D8404A0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AC01B1-91AE-4D11-6711-7E764DF52D1D}"/>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EE3D6B43-D587-4B41-EF9A-9D03EE720409}"/>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ACD99036-D555-2D23-EB76-AFDAD1251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cxnSp>
        <p:nvCxnSpPr>
          <p:cNvPr id="11" name="Straight Connector 10">
            <a:extLst>
              <a:ext uri="{FF2B5EF4-FFF2-40B4-BE49-F238E27FC236}">
                <a16:creationId xmlns:a16="http://schemas.microsoft.com/office/drawing/2014/main" id="{51711DFD-3651-099A-EA40-7FAB89884501}"/>
              </a:ext>
            </a:extLst>
          </p:cNvPr>
          <p:cNvCxnSpPr/>
          <p:nvPr/>
        </p:nvCxnSpPr>
        <p:spPr>
          <a:xfrm>
            <a:off x="2814270" y="1219212"/>
            <a:ext cx="18101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3BFE438C-C155-6635-90D5-98E7CF0FFC57}"/>
              </a:ext>
            </a:extLst>
          </p:cNvPr>
          <p:cNvSpPr txBox="1"/>
          <p:nvPr/>
        </p:nvSpPr>
        <p:spPr>
          <a:xfrm>
            <a:off x="2714661" y="623935"/>
            <a:ext cx="6581738" cy="523220"/>
          </a:xfrm>
          <a:prstGeom prst="rect">
            <a:avLst/>
          </a:prstGeom>
          <a:noFill/>
        </p:spPr>
        <p:txBody>
          <a:bodyPr wrap="square" rtlCol="0">
            <a:spAutoFit/>
          </a:bodyPr>
          <a:lstStyle/>
          <a:p>
            <a:r>
              <a:rPr lang="en-US" sz="2800" b="1" dirty="0">
                <a:latin typeface="PT Sans Narrow"/>
                <a:cs typeface="PT Sans Narrow"/>
              </a:rPr>
              <a:t>Undue delay - don’t get caught out</a:t>
            </a:r>
          </a:p>
        </p:txBody>
      </p:sp>
      <p:pic>
        <p:nvPicPr>
          <p:cNvPr id="6" name="Picture 2" descr="Scenario Analysis - How to Build Scenarios in Financial Modeling">
            <a:extLst>
              <a:ext uri="{FF2B5EF4-FFF2-40B4-BE49-F238E27FC236}">
                <a16:creationId xmlns:a16="http://schemas.microsoft.com/office/drawing/2014/main" id="{E6E48A14-604A-7D33-71AE-E68FCF08C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503" y="3277581"/>
            <a:ext cx="2621799" cy="1380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extBox 7">
            <a:extLst>
              <a:ext uri="{FF2B5EF4-FFF2-40B4-BE49-F238E27FC236}">
                <a16:creationId xmlns:a16="http://schemas.microsoft.com/office/drawing/2014/main" id="{9E5C05A4-BC19-5A6F-4450-1AAD586D409F}"/>
              </a:ext>
            </a:extLst>
          </p:cNvPr>
          <p:cNvGraphicFramePr/>
          <p:nvPr>
            <p:extLst>
              <p:ext uri="{D42A27DB-BD31-4B8C-83A1-F6EECF244321}">
                <p14:modId xmlns:p14="http://schemas.microsoft.com/office/powerpoint/2010/main" val="4115390282"/>
              </p:ext>
            </p:extLst>
          </p:nvPr>
        </p:nvGraphicFramePr>
        <p:xfrm>
          <a:off x="2682476" y="1491535"/>
          <a:ext cx="4327925" cy="53707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53090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noProof="0" dirty="0"/>
          </a:p>
        </p:txBody>
      </p:sp>
      <p:sp>
        <p:nvSpPr>
          <p:cNvPr id="3" name="Subtitle 2"/>
          <p:cNvSpPr>
            <a:spLocks noGrp="1"/>
          </p:cNvSpPr>
          <p:nvPr>
            <p:ph type="subTitle" idx="1"/>
          </p:nvPr>
        </p:nvSpPr>
        <p:spPr/>
        <p:txBody>
          <a:bodyPr/>
          <a:lstStyle/>
          <a:p>
            <a:endParaRPr lang="en-US" noProof="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sp>
        <p:nvSpPr>
          <p:cNvPr id="5" name="TextBox 4"/>
          <p:cNvSpPr txBox="1"/>
          <p:nvPr/>
        </p:nvSpPr>
        <p:spPr>
          <a:xfrm>
            <a:off x="2714662" y="227866"/>
            <a:ext cx="6581738" cy="523220"/>
          </a:xfrm>
          <a:prstGeom prst="rect">
            <a:avLst/>
          </a:prstGeom>
          <a:noFill/>
        </p:spPr>
        <p:txBody>
          <a:bodyPr wrap="square" rtlCol="0">
            <a:spAutoFit/>
          </a:bodyPr>
          <a:lstStyle/>
          <a:p>
            <a:r>
              <a:rPr lang="en-US" sz="2800" b="1" dirty="0">
                <a:latin typeface="PT Sans Narrow"/>
                <a:cs typeface="PT Sans Narrow"/>
              </a:rPr>
              <a:t>Perspectives on defending appeals</a:t>
            </a:r>
          </a:p>
        </p:txBody>
      </p:sp>
      <p:cxnSp>
        <p:nvCxnSpPr>
          <p:cNvPr id="11" name="Straight Connector 10"/>
          <p:cNvCxnSpPr/>
          <p:nvPr/>
        </p:nvCxnSpPr>
        <p:spPr>
          <a:xfrm>
            <a:off x="2814270" y="1181973"/>
            <a:ext cx="18101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FCA8D10-DD88-4B9D-8F7A-6AE20445DE76}"/>
              </a:ext>
            </a:extLst>
          </p:cNvPr>
          <p:cNvSpPr txBox="1"/>
          <p:nvPr/>
        </p:nvSpPr>
        <p:spPr>
          <a:xfrm>
            <a:off x="2814270" y="1467724"/>
            <a:ext cx="6400800" cy="3663439"/>
          </a:xfrm>
          <a:prstGeom prst="rect">
            <a:avLst/>
          </a:prstGeom>
          <a:noFill/>
        </p:spPr>
        <p:txBody>
          <a:bodyPr wrap="square" rtlCol="0">
            <a:spAutoFit/>
          </a:bodyPr>
          <a:lstStyle/>
          <a:p>
            <a:pPr>
              <a:lnSpc>
                <a:spcPct val="130000"/>
              </a:lnSpc>
            </a:pPr>
            <a:r>
              <a:rPr lang="en-US" dirty="0">
                <a:latin typeface="Source Sans Pro Semibold"/>
                <a:cs typeface="Source Sans Pro Semibold"/>
              </a:rPr>
              <a:t>Focus on the following:</a:t>
            </a:r>
          </a:p>
          <a:p>
            <a:pPr>
              <a:lnSpc>
                <a:spcPct val="130000"/>
              </a:lnSpc>
            </a:pPr>
            <a:endParaRPr lang="en-US" dirty="0">
              <a:latin typeface="Source Sans Pro Semibold"/>
              <a:cs typeface="Source Sans Pro Semibold"/>
            </a:endParaRPr>
          </a:p>
          <a:p>
            <a:pPr>
              <a:lnSpc>
                <a:spcPct val="130000"/>
              </a:lnSpc>
            </a:pPr>
            <a:r>
              <a:rPr lang="en-US" dirty="0">
                <a:latin typeface="Source Sans Pro Semibold"/>
                <a:cs typeface="Source Sans Pro Semibold"/>
              </a:rPr>
              <a:t>Appeal statements and procedures</a:t>
            </a:r>
          </a:p>
          <a:p>
            <a:pPr>
              <a:lnSpc>
                <a:spcPct val="130000"/>
              </a:lnSpc>
            </a:pPr>
            <a:endParaRPr lang="en-US" dirty="0">
              <a:latin typeface="Source Sans Pro Semibold"/>
              <a:cs typeface="Source Sans Pro Semibold"/>
            </a:endParaRPr>
          </a:p>
          <a:p>
            <a:pPr>
              <a:lnSpc>
                <a:spcPct val="130000"/>
              </a:lnSpc>
            </a:pPr>
            <a:r>
              <a:rPr lang="en-US" dirty="0">
                <a:latin typeface="Source Sans Pro Semibold"/>
                <a:cs typeface="Source Sans Pro Semibold"/>
              </a:rPr>
              <a:t>Warning notices and ground (a) barring</a:t>
            </a:r>
          </a:p>
          <a:p>
            <a:pPr>
              <a:lnSpc>
                <a:spcPct val="130000"/>
              </a:lnSpc>
            </a:pPr>
            <a:endParaRPr lang="en-US" dirty="0">
              <a:latin typeface="Source Sans Pro Semibold"/>
              <a:cs typeface="Source Sans Pro Semibold"/>
            </a:endParaRPr>
          </a:p>
          <a:p>
            <a:pPr>
              <a:lnSpc>
                <a:spcPct val="130000"/>
              </a:lnSpc>
            </a:pPr>
            <a:r>
              <a:rPr lang="en-US" dirty="0">
                <a:latin typeface="Source Sans Pro Semibold"/>
                <a:cs typeface="Source Sans Pro Semibold"/>
              </a:rPr>
              <a:t>Keeping an eye on undue delay and costs</a:t>
            </a:r>
          </a:p>
          <a:p>
            <a:pPr>
              <a:lnSpc>
                <a:spcPct val="130000"/>
              </a:lnSpc>
            </a:pPr>
            <a:endParaRPr lang="en-US" dirty="0">
              <a:latin typeface="Source Sans Pro Semibold"/>
              <a:cs typeface="Source Sans Pro Semibold"/>
            </a:endParaRPr>
          </a:p>
          <a:p>
            <a:pPr>
              <a:lnSpc>
                <a:spcPct val="130000"/>
              </a:lnSpc>
            </a:pPr>
            <a:endParaRPr lang="en-US" dirty="0">
              <a:latin typeface="Source Sans Pro Semibold"/>
              <a:cs typeface="Source Sans Pro Semibold"/>
            </a:endParaRPr>
          </a:p>
          <a:p>
            <a:pPr>
              <a:lnSpc>
                <a:spcPct val="130000"/>
              </a:lnSpc>
            </a:pPr>
            <a:endParaRPr lang="en-US" dirty="0">
              <a:latin typeface="Source Sans Pro Semibold"/>
              <a:cs typeface="Source Sans Pro Semibold"/>
            </a:endParaRPr>
          </a:p>
        </p:txBody>
      </p:sp>
    </p:spTree>
    <p:extLst>
      <p:ext uri="{BB962C8B-B14F-4D97-AF65-F5344CB8AC3E}">
        <p14:creationId xmlns:p14="http://schemas.microsoft.com/office/powerpoint/2010/main" val="3790755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B7A28-FFE8-8B7E-A9F0-9D770943F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CE92D1-8002-54D6-C803-315E49136DF8}"/>
              </a:ext>
            </a:extLst>
          </p:cNvPr>
          <p:cNvSpPr>
            <a:spLocks noGrp="1"/>
          </p:cNvSpPr>
          <p:nvPr>
            <p:ph type="ctrTitle"/>
          </p:nvPr>
        </p:nvSpPr>
        <p:spPr/>
        <p:txBody>
          <a:bodyPr/>
          <a:lstStyle/>
          <a:p>
            <a:endParaRPr lang="en-GB" noProof="0" dirty="0"/>
          </a:p>
        </p:txBody>
      </p:sp>
      <p:sp>
        <p:nvSpPr>
          <p:cNvPr id="3" name="Subtitle 2">
            <a:extLst>
              <a:ext uri="{FF2B5EF4-FFF2-40B4-BE49-F238E27FC236}">
                <a16:creationId xmlns:a16="http://schemas.microsoft.com/office/drawing/2014/main" id="{4BAE98C1-C115-C868-665F-679304F90362}"/>
              </a:ext>
            </a:extLst>
          </p:cNvPr>
          <p:cNvSpPr>
            <a:spLocks noGrp="1"/>
          </p:cNvSpPr>
          <p:nvPr>
            <p:ph type="subTitle" idx="1"/>
          </p:nvPr>
        </p:nvSpPr>
        <p:spPr/>
        <p:txBody>
          <a:bodyPr/>
          <a:lstStyle/>
          <a:p>
            <a:endParaRPr lang="en-GB" noProof="0" dirty="0"/>
          </a:p>
        </p:txBody>
      </p:sp>
      <p:pic>
        <p:nvPicPr>
          <p:cNvPr id="4" name="Picture 3">
            <a:extLst>
              <a:ext uri="{FF2B5EF4-FFF2-40B4-BE49-F238E27FC236}">
                <a16:creationId xmlns:a16="http://schemas.microsoft.com/office/drawing/2014/main" id="{77B2E2F7-1B81-D994-D749-2ACB6E4B0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cxnSp>
        <p:nvCxnSpPr>
          <p:cNvPr id="11" name="Straight Connector 10">
            <a:extLst>
              <a:ext uri="{FF2B5EF4-FFF2-40B4-BE49-F238E27FC236}">
                <a16:creationId xmlns:a16="http://schemas.microsoft.com/office/drawing/2014/main" id="{2350A089-7BAD-5CDA-05E0-574A0F6D7F31}"/>
              </a:ext>
            </a:extLst>
          </p:cNvPr>
          <p:cNvCxnSpPr/>
          <p:nvPr/>
        </p:nvCxnSpPr>
        <p:spPr>
          <a:xfrm>
            <a:off x="2814270" y="1208580"/>
            <a:ext cx="18101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B02D910-30A3-C63D-14B0-48114A91C231}"/>
              </a:ext>
            </a:extLst>
          </p:cNvPr>
          <p:cNvSpPr txBox="1"/>
          <p:nvPr/>
        </p:nvSpPr>
        <p:spPr>
          <a:xfrm>
            <a:off x="2373431" y="1323016"/>
            <a:ext cx="5003098" cy="5507277"/>
          </a:xfrm>
          <a:prstGeom prst="rect">
            <a:avLst/>
          </a:prstGeom>
          <a:noFill/>
        </p:spPr>
        <p:txBody>
          <a:bodyPr wrap="square" rtlCol="0">
            <a:spAutoFit/>
          </a:bodyPr>
          <a:lstStyle/>
          <a:p>
            <a:pPr marL="285750" indent="-285750">
              <a:lnSpc>
                <a:spcPct val="130000"/>
              </a:lnSpc>
              <a:buFont typeface="Wingdings" panose="05000000000000000000" pitchFamily="2" charset="2"/>
              <a:buChar char="v"/>
            </a:pPr>
            <a:r>
              <a:rPr lang="en-GB" sz="1600" dirty="0">
                <a:latin typeface="Source Sans Pro Semibold"/>
                <a:cs typeface="Source Sans Pro Semibold"/>
              </a:rPr>
              <a:t>Withdrawing EN without good reason</a:t>
            </a:r>
          </a:p>
          <a:p>
            <a:pPr marL="285750" indent="-285750">
              <a:lnSpc>
                <a:spcPct val="130000"/>
              </a:lnSpc>
              <a:buFont typeface="Wingdings" panose="05000000000000000000" pitchFamily="2" charset="2"/>
              <a:buChar char="v"/>
            </a:pPr>
            <a:r>
              <a:rPr lang="en-GB" sz="1600" dirty="0">
                <a:latin typeface="Source Sans Pro Semibold"/>
                <a:cs typeface="Source Sans Pro Semibold"/>
              </a:rPr>
              <a:t>Should Council’s make more applications for costs?</a:t>
            </a:r>
          </a:p>
          <a:p>
            <a:pPr marL="285750" indent="-285750">
              <a:lnSpc>
                <a:spcPct val="130000"/>
              </a:lnSpc>
              <a:buFont typeface="Wingdings" panose="05000000000000000000" pitchFamily="2" charset="2"/>
              <a:buChar char="v"/>
            </a:pPr>
            <a:r>
              <a:rPr lang="en-GB" sz="1600" dirty="0">
                <a:latin typeface="Source Sans Pro Semibold"/>
                <a:cs typeface="Source Sans Pro Semibold"/>
              </a:rPr>
              <a:t>Basis of a decision – was the behaviour unreasonable and even if it was, did</a:t>
            </a:r>
          </a:p>
          <a:p>
            <a:pPr marL="285750" indent="-285750">
              <a:lnSpc>
                <a:spcPct val="130000"/>
              </a:lnSpc>
              <a:buFont typeface="Wingdings" panose="05000000000000000000" pitchFamily="2" charset="2"/>
              <a:buChar char="v"/>
            </a:pPr>
            <a:r>
              <a:rPr lang="en-GB" sz="1600" dirty="0">
                <a:latin typeface="Source Sans Pro Semibold"/>
                <a:cs typeface="Source Sans Pro Semibold"/>
              </a:rPr>
              <a:t>cause unnecessary waste and expense? </a:t>
            </a:r>
          </a:p>
          <a:p>
            <a:pPr marL="285750" indent="-285750">
              <a:lnSpc>
                <a:spcPct val="130000"/>
              </a:lnSpc>
              <a:buFont typeface="Wingdings" panose="05000000000000000000" pitchFamily="2" charset="2"/>
              <a:buChar char="v"/>
            </a:pPr>
            <a:r>
              <a:rPr lang="en-GB" sz="1600" dirty="0">
                <a:latin typeface="Source Sans Pro Semibold"/>
                <a:cs typeface="Source Sans Pro Semibold"/>
              </a:rPr>
              <a:t>Focus on the behaviour and not irrelevant matters e.g. sending in late evidence, evolving / changing / adding grounds of appeal? </a:t>
            </a:r>
          </a:p>
          <a:p>
            <a:pPr marL="285750" indent="-285750">
              <a:lnSpc>
                <a:spcPct val="130000"/>
              </a:lnSpc>
              <a:buFont typeface="Wingdings" panose="05000000000000000000" pitchFamily="2" charset="2"/>
              <a:buChar char="v"/>
            </a:pPr>
            <a:r>
              <a:rPr lang="en-GB" sz="1600" dirty="0">
                <a:latin typeface="Source Sans Pro Semibold"/>
                <a:cs typeface="Source Sans Pro Semibold"/>
              </a:rPr>
              <a:t>The PPG example of kind of unreasonable behaviour is not an exhaustive list</a:t>
            </a:r>
          </a:p>
          <a:p>
            <a:pPr marL="285750" indent="-285750">
              <a:lnSpc>
                <a:spcPct val="130000"/>
              </a:lnSpc>
              <a:buFont typeface="Wingdings" panose="05000000000000000000" pitchFamily="2" charset="2"/>
              <a:buChar char="v"/>
            </a:pPr>
            <a:r>
              <a:rPr lang="en-GB" sz="1600" dirty="0">
                <a:latin typeface="Source Sans Pro Semibold"/>
                <a:cs typeface="Source Sans Pro Semibold"/>
              </a:rPr>
              <a:t>Unreasonable behaviour – documented / evidenced</a:t>
            </a:r>
          </a:p>
          <a:p>
            <a:pPr marL="285750" indent="-285750">
              <a:lnSpc>
                <a:spcPct val="130000"/>
              </a:lnSpc>
              <a:buFont typeface="Wingdings" panose="05000000000000000000" pitchFamily="2" charset="2"/>
              <a:buChar char="v"/>
            </a:pPr>
            <a:r>
              <a:rPr lang="en-GB" sz="1600" dirty="0">
                <a:latin typeface="Source Sans Pro Semibold"/>
                <a:cs typeface="Source Sans Pro Semibold"/>
              </a:rPr>
              <a:t>Introducing new grounds or making arguments implying a hidden </a:t>
            </a:r>
            <a:r>
              <a:rPr lang="en-GB" sz="1600" dirty="0" err="1">
                <a:latin typeface="Source Sans Pro Semibold"/>
                <a:cs typeface="Source Sans Pro Semibold"/>
              </a:rPr>
              <a:t>GoA</a:t>
            </a:r>
            <a:endParaRPr lang="en-GB" sz="1600" dirty="0">
              <a:latin typeface="Source Sans Pro Semibold"/>
              <a:cs typeface="Source Sans Pro Semibold"/>
            </a:endParaRPr>
          </a:p>
          <a:p>
            <a:pPr marL="285750" indent="-285750">
              <a:lnSpc>
                <a:spcPct val="130000"/>
              </a:lnSpc>
              <a:buFont typeface="Wingdings" panose="05000000000000000000" pitchFamily="2" charset="2"/>
              <a:buChar char="v"/>
            </a:pPr>
            <a:r>
              <a:rPr lang="en-GB" sz="1600" dirty="0">
                <a:latin typeface="Source Sans Pro Semibold"/>
                <a:cs typeface="Source Sans Pro Semibold"/>
              </a:rPr>
              <a:t>Wasted or unnecessary expense - are we able to identify how much time has gone in responding to new </a:t>
            </a:r>
            <a:r>
              <a:rPr lang="en-GB" sz="1600" dirty="0" err="1">
                <a:latin typeface="Source Sans Pro Semibold"/>
                <a:cs typeface="Source Sans Pro Semibold"/>
              </a:rPr>
              <a:t>GoA</a:t>
            </a:r>
            <a:r>
              <a:rPr lang="en-GB" sz="1600" dirty="0">
                <a:latin typeface="Source Sans Pro Semibold"/>
                <a:cs typeface="Source Sans Pro Semibold"/>
              </a:rPr>
              <a:t> or late documents </a:t>
            </a:r>
          </a:p>
          <a:p>
            <a:pPr marL="285750" indent="-285750">
              <a:lnSpc>
                <a:spcPct val="130000"/>
              </a:lnSpc>
              <a:buFont typeface="Wingdings" panose="05000000000000000000" pitchFamily="2" charset="2"/>
              <a:buChar char="v"/>
            </a:pPr>
            <a:r>
              <a:rPr lang="en-GB" sz="1600" dirty="0">
                <a:latin typeface="Source Sans Pro Semibold"/>
                <a:cs typeface="Source Sans Pro Semibold"/>
              </a:rPr>
              <a:t>The role of agents?</a:t>
            </a:r>
          </a:p>
        </p:txBody>
      </p:sp>
      <p:sp>
        <p:nvSpPr>
          <p:cNvPr id="5" name="TextBox 4">
            <a:extLst>
              <a:ext uri="{FF2B5EF4-FFF2-40B4-BE49-F238E27FC236}">
                <a16:creationId xmlns:a16="http://schemas.microsoft.com/office/drawing/2014/main" id="{A8AF90A8-6FA4-FC44-3310-2DCCB6D7A8E3}"/>
              </a:ext>
            </a:extLst>
          </p:cNvPr>
          <p:cNvSpPr txBox="1"/>
          <p:nvPr/>
        </p:nvSpPr>
        <p:spPr>
          <a:xfrm>
            <a:off x="2714661" y="623935"/>
            <a:ext cx="6581738" cy="523220"/>
          </a:xfrm>
          <a:prstGeom prst="rect">
            <a:avLst/>
          </a:prstGeom>
          <a:noFill/>
        </p:spPr>
        <p:txBody>
          <a:bodyPr wrap="square" rtlCol="0">
            <a:spAutoFit/>
          </a:bodyPr>
          <a:lstStyle/>
          <a:p>
            <a:r>
              <a:rPr lang="en-GB" sz="2800" b="1" dirty="0">
                <a:latin typeface="PT Sans Narrow"/>
                <a:cs typeface="PT Sans Narrow"/>
              </a:rPr>
              <a:t>A  word on costs</a:t>
            </a:r>
          </a:p>
        </p:txBody>
      </p:sp>
      <p:pic>
        <p:nvPicPr>
          <p:cNvPr id="6" name="Picture 5">
            <a:extLst>
              <a:ext uri="{FF2B5EF4-FFF2-40B4-BE49-F238E27FC236}">
                <a16:creationId xmlns:a16="http://schemas.microsoft.com/office/drawing/2014/main" id="{207BD40A-32FA-5187-D608-79E2CAFC23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989" y="199782"/>
            <a:ext cx="3377579" cy="25382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01DD494-F436-73CB-60C5-CA43F356D7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1222" y="3029973"/>
            <a:ext cx="2877662" cy="367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212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2D281-DD81-97CD-F21C-664447F29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CC25A0-A2D3-85C7-7F05-D2AA8ADFDF6C}"/>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C0ABD75F-D4BA-2FD5-BCDD-3A5DEFEBEF7D}"/>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043BAE71-B7AD-19A1-B88B-DB6DC0391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sp>
        <p:nvSpPr>
          <p:cNvPr id="5" name="TextBox 4">
            <a:extLst>
              <a:ext uri="{FF2B5EF4-FFF2-40B4-BE49-F238E27FC236}">
                <a16:creationId xmlns:a16="http://schemas.microsoft.com/office/drawing/2014/main" id="{43C695E9-5659-FF2A-F019-2FA3292B09CC}"/>
              </a:ext>
            </a:extLst>
          </p:cNvPr>
          <p:cNvSpPr txBox="1"/>
          <p:nvPr/>
        </p:nvSpPr>
        <p:spPr>
          <a:xfrm>
            <a:off x="3793788" y="2130425"/>
            <a:ext cx="4002428" cy="1815882"/>
          </a:xfrm>
          <a:prstGeom prst="rect">
            <a:avLst/>
          </a:prstGeom>
          <a:noFill/>
        </p:spPr>
        <p:txBody>
          <a:bodyPr wrap="square" rtlCol="0">
            <a:spAutoFit/>
          </a:bodyPr>
          <a:lstStyle/>
          <a:p>
            <a:pPr algn="ctr"/>
            <a:r>
              <a:rPr lang="en-US" sz="2800" b="1" dirty="0">
                <a:latin typeface="PT Sans Narrow"/>
                <a:cs typeface="PT Sans Narrow"/>
              </a:rPr>
              <a:t>Any thoughts</a:t>
            </a:r>
          </a:p>
          <a:p>
            <a:pPr algn="ctr"/>
            <a:r>
              <a:rPr lang="en-US" sz="2800" b="1" dirty="0">
                <a:latin typeface="PT Sans Narrow"/>
                <a:cs typeface="PT Sans Narrow"/>
              </a:rPr>
              <a:t>reflections </a:t>
            </a:r>
          </a:p>
          <a:p>
            <a:pPr algn="ctr"/>
            <a:r>
              <a:rPr lang="en-US" sz="2800" b="1" dirty="0">
                <a:latin typeface="PT Sans Narrow"/>
                <a:cs typeface="PT Sans Narrow"/>
              </a:rPr>
              <a:t>or </a:t>
            </a:r>
          </a:p>
          <a:p>
            <a:pPr algn="ctr"/>
            <a:r>
              <a:rPr lang="en-US" sz="2800" b="1" dirty="0">
                <a:latin typeface="PT Sans Narrow"/>
                <a:cs typeface="PT Sans Narrow"/>
              </a:rPr>
              <a:t>questions</a:t>
            </a:r>
          </a:p>
        </p:txBody>
      </p:sp>
    </p:spTree>
    <p:extLst>
      <p:ext uri="{BB962C8B-B14F-4D97-AF65-F5344CB8AC3E}">
        <p14:creationId xmlns:p14="http://schemas.microsoft.com/office/powerpoint/2010/main" val="2821927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1DFE0-2152-3965-1FE5-99B33202D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66A9F-89C4-1FD2-0F77-40A9CD2E7C82}"/>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518A6CEB-F25D-FDC5-A355-730D2DE2D057}"/>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79558F78-8160-B446-3E59-CA1C0D3F0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sp>
        <p:nvSpPr>
          <p:cNvPr id="5" name="TextBox 4">
            <a:extLst>
              <a:ext uri="{FF2B5EF4-FFF2-40B4-BE49-F238E27FC236}">
                <a16:creationId xmlns:a16="http://schemas.microsoft.com/office/drawing/2014/main" id="{2B86E098-9154-E818-F536-8CCD4587AEC0}"/>
              </a:ext>
            </a:extLst>
          </p:cNvPr>
          <p:cNvSpPr txBox="1"/>
          <p:nvPr/>
        </p:nvSpPr>
        <p:spPr>
          <a:xfrm>
            <a:off x="3661144" y="1526609"/>
            <a:ext cx="5215270" cy="1815882"/>
          </a:xfrm>
          <a:prstGeom prst="rect">
            <a:avLst/>
          </a:prstGeom>
          <a:noFill/>
        </p:spPr>
        <p:txBody>
          <a:bodyPr wrap="square" rtlCol="0">
            <a:spAutoFit/>
          </a:bodyPr>
          <a:lstStyle/>
          <a:p>
            <a:pPr algn="ctr"/>
            <a:r>
              <a:rPr lang="en-US" sz="2800" b="1" dirty="0">
                <a:latin typeface="PT Sans Narrow"/>
                <a:cs typeface="PT Sans Narrow"/>
              </a:rPr>
              <a:t>Appeal statements </a:t>
            </a:r>
          </a:p>
          <a:p>
            <a:pPr algn="ctr"/>
            <a:r>
              <a:rPr lang="en-US" sz="2800" b="1" dirty="0">
                <a:latin typeface="PT Sans Narrow"/>
                <a:cs typeface="PT Sans Narrow"/>
              </a:rPr>
              <a:t>&amp; </a:t>
            </a:r>
          </a:p>
          <a:p>
            <a:pPr algn="ctr"/>
            <a:r>
              <a:rPr lang="en-US" sz="2800" b="1" dirty="0">
                <a:latin typeface="PT Sans Narrow"/>
                <a:cs typeface="PT Sans Narrow"/>
              </a:rPr>
              <a:t>Procedures </a:t>
            </a:r>
          </a:p>
          <a:p>
            <a:pPr algn="ctr"/>
            <a:r>
              <a:rPr lang="en-US" sz="2800" b="1" dirty="0">
                <a:latin typeface="PT Sans Narrow"/>
                <a:cs typeface="PT Sans Narrow"/>
              </a:rPr>
              <a:t>from an </a:t>
            </a:r>
            <a:r>
              <a:rPr lang="en-US" sz="1400" b="1" dirty="0">
                <a:latin typeface="PT Sans Narrow"/>
                <a:cs typeface="PT Sans Narrow"/>
              </a:rPr>
              <a:t>ex</a:t>
            </a:r>
            <a:r>
              <a:rPr lang="en-US" sz="2800" b="1" dirty="0">
                <a:latin typeface="PT Sans Narrow"/>
                <a:cs typeface="PT Sans Narrow"/>
              </a:rPr>
              <a:t>-Inspector's perspective</a:t>
            </a:r>
          </a:p>
        </p:txBody>
      </p:sp>
    </p:spTree>
    <p:extLst>
      <p:ext uri="{BB962C8B-B14F-4D97-AF65-F5344CB8AC3E}">
        <p14:creationId xmlns:p14="http://schemas.microsoft.com/office/powerpoint/2010/main" val="363290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89D47-4733-B02F-CB3D-B1BF505CB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34607-13D9-3113-0602-BE41CBB1C50C}"/>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A8868268-DC3F-CB12-D2F6-AA436F7C62A6}"/>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9D09D0FA-1BD1-3FE8-4365-FF78ABEBA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sp>
        <p:nvSpPr>
          <p:cNvPr id="5" name="TextBox 4">
            <a:extLst>
              <a:ext uri="{FF2B5EF4-FFF2-40B4-BE49-F238E27FC236}">
                <a16:creationId xmlns:a16="http://schemas.microsoft.com/office/drawing/2014/main" id="{CE19B49A-3121-0770-EBC4-8126E33284C8}"/>
              </a:ext>
            </a:extLst>
          </p:cNvPr>
          <p:cNvSpPr txBox="1"/>
          <p:nvPr/>
        </p:nvSpPr>
        <p:spPr>
          <a:xfrm>
            <a:off x="2714662" y="554136"/>
            <a:ext cx="6581738" cy="523220"/>
          </a:xfrm>
          <a:prstGeom prst="rect">
            <a:avLst/>
          </a:prstGeom>
          <a:noFill/>
        </p:spPr>
        <p:txBody>
          <a:bodyPr wrap="square" rtlCol="0">
            <a:spAutoFit/>
          </a:bodyPr>
          <a:lstStyle/>
          <a:p>
            <a:r>
              <a:rPr lang="en-US" sz="2800" b="1" dirty="0">
                <a:latin typeface="PT Sans Narrow"/>
                <a:cs typeface="PT Sans Narrow"/>
              </a:rPr>
              <a:t>Statements &amp; delegated reports</a:t>
            </a:r>
          </a:p>
        </p:txBody>
      </p:sp>
      <p:cxnSp>
        <p:nvCxnSpPr>
          <p:cNvPr id="11" name="Straight Connector 10">
            <a:extLst>
              <a:ext uri="{FF2B5EF4-FFF2-40B4-BE49-F238E27FC236}">
                <a16:creationId xmlns:a16="http://schemas.microsoft.com/office/drawing/2014/main" id="{5E7ADEB9-6B36-DB46-0978-BC6F028CB360}"/>
              </a:ext>
            </a:extLst>
          </p:cNvPr>
          <p:cNvCxnSpPr/>
          <p:nvPr/>
        </p:nvCxnSpPr>
        <p:spPr>
          <a:xfrm>
            <a:off x="2814270" y="1224528"/>
            <a:ext cx="18101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9E13C9C-E548-B4C9-4A06-7DAC63D60FD6}"/>
              </a:ext>
            </a:extLst>
          </p:cNvPr>
          <p:cNvSpPr txBox="1"/>
          <p:nvPr/>
        </p:nvSpPr>
        <p:spPr>
          <a:xfrm>
            <a:off x="2577296" y="1224529"/>
            <a:ext cx="7404904" cy="5187189"/>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sz="1600" b="1" dirty="0">
                <a:solidFill>
                  <a:schemeClr val="tx2"/>
                </a:solidFill>
                <a:latin typeface="Source Sans Pro Semibold"/>
                <a:cs typeface="Source Sans Pro Semibold"/>
              </a:rPr>
              <a:t>Time is critical </a:t>
            </a:r>
            <a:r>
              <a:rPr lang="en-US" sz="1600" dirty="0">
                <a:latin typeface="Source Sans Pro Semibold"/>
                <a:cs typeface="Source Sans Pro Semibold"/>
              </a:rPr>
              <a:t>– question isn’t how long should I take to write the statement/proof,  but how long does the Inspector have to read the file? </a:t>
            </a:r>
          </a:p>
          <a:p>
            <a:pPr marL="285750" indent="-285750">
              <a:lnSpc>
                <a:spcPct val="130000"/>
              </a:lnSpc>
              <a:buFont typeface="Arial" panose="020B0604020202020204" pitchFamily="34" charset="0"/>
              <a:buChar char="•"/>
            </a:pPr>
            <a:r>
              <a:rPr lang="en-US" sz="1600" dirty="0">
                <a:latin typeface="Source Sans Pro Semibold"/>
                <a:cs typeface="Source Sans Pro Semibold"/>
              </a:rPr>
              <a:t>Tackle the </a:t>
            </a:r>
            <a:r>
              <a:rPr lang="en-US" sz="1600" dirty="0" err="1">
                <a:solidFill>
                  <a:schemeClr val="tx2"/>
                </a:solidFill>
                <a:latin typeface="Source Sans Pro Semibold"/>
                <a:cs typeface="Source Sans Pro Semibold"/>
              </a:rPr>
              <a:t>GoA</a:t>
            </a:r>
            <a:r>
              <a:rPr lang="en-US" sz="1600" dirty="0">
                <a:solidFill>
                  <a:schemeClr val="tx2"/>
                </a:solidFill>
                <a:latin typeface="Source Sans Pro Semibold"/>
                <a:cs typeface="Source Sans Pro Semibold"/>
              </a:rPr>
              <a:t> in a structured way</a:t>
            </a:r>
            <a:r>
              <a:rPr lang="en-US" sz="1600" dirty="0">
                <a:latin typeface="Source Sans Pro Semibold"/>
                <a:cs typeface="Source Sans Pro Semibold"/>
              </a:rPr>
              <a:t>: </a:t>
            </a:r>
            <a:r>
              <a:rPr lang="en-US" sz="1600" dirty="0">
                <a:latin typeface="Source Sans Pro Semibold" panose="020B0603030403020204" pitchFamily="34" charset="0"/>
                <a:ea typeface="Source Sans Pro Semibold" panose="020B0603030403020204" pitchFamily="34" charset="0"/>
              </a:rPr>
              <a:t>in the order the Inspector will write the decision or report: e, b, c, d, a, f, g</a:t>
            </a:r>
          </a:p>
          <a:p>
            <a:pPr marL="285750" indent="-285750">
              <a:lnSpc>
                <a:spcPct val="130000"/>
              </a:lnSpc>
              <a:buFont typeface="Arial" panose="020B0604020202020204" pitchFamily="34" charset="0"/>
              <a:buChar char="•"/>
            </a:pPr>
            <a:r>
              <a:rPr lang="en-US" sz="1600" dirty="0">
                <a:latin typeface="Source Sans Pro Semibold" panose="020B0603030403020204" pitchFamily="34" charset="0"/>
                <a:ea typeface="Source Sans Pro Semibold" panose="020B0603030403020204" pitchFamily="34" charset="0"/>
              </a:rPr>
              <a:t>Make sure you understand the </a:t>
            </a:r>
            <a:r>
              <a:rPr lang="en-US" sz="1600" dirty="0">
                <a:solidFill>
                  <a:schemeClr val="tx2"/>
                </a:solidFill>
                <a:latin typeface="Source Sans Pro Semibold" panose="020B0603030403020204" pitchFamily="34" charset="0"/>
                <a:ea typeface="Source Sans Pro Semibold" panose="020B0603030403020204" pitchFamily="34" charset="0"/>
              </a:rPr>
              <a:t>relevant test in each </a:t>
            </a:r>
            <a:r>
              <a:rPr lang="en-US" sz="1600" dirty="0" err="1">
                <a:solidFill>
                  <a:schemeClr val="tx2"/>
                </a:solidFill>
                <a:latin typeface="Source Sans Pro Semibold" panose="020B0603030403020204" pitchFamily="34" charset="0"/>
                <a:ea typeface="Source Sans Pro Semibold" panose="020B0603030403020204" pitchFamily="34" charset="0"/>
              </a:rPr>
              <a:t>GoA</a:t>
            </a:r>
            <a:endParaRPr lang="en-US" sz="1600" dirty="0">
              <a:solidFill>
                <a:schemeClr val="tx2"/>
              </a:solidFill>
              <a:latin typeface="Source Sans Pro Semibold" panose="020B0603030403020204" pitchFamily="34" charset="0"/>
              <a:ea typeface="Source Sans Pro Semibold" panose="020B0603030403020204" pitchFamily="34" charset="0"/>
            </a:endParaRPr>
          </a:p>
          <a:p>
            <a:pPr marL="285750" indent="-285750">
              <a:lnSpc>
                <a:spcPct val="130000"/>
              </a:lnSpc>
              <a:buFont typeface="Arial" panose="020B0604020202020204" pitchFamily="34" charset="0"/>
              <a:buChar char="•"/>
            </a:pPr>
            <a:r>
              <a:rPr lang="en-US" sz="1600" dirty="0">
                <a:latin typeface="Source Sans Pro Semibold"/>
                <a:cs typeface="Source Sans Pro Semibold"/>
              </a:rPr>
              <a:t>Understand the appellant’s case but </a:t>
            </a:r>
            <a:r>
              <a:rPr lang="en-US" sz="1600" dirty="0">
                <a:solidFill>
                  <a:schemeClr val="tx2"/>
                </a:solidFill>
                <a:latin typeface="Source Sans Pro Semibold"/>
                <a:cs typeface="Source Sans Pro Semibold"/>
              </a:rPr>
              <a:t>give reasons</a:t>
            </a:r>
            <a:r>
              <a:rPr lang="en-US" sz="1600" dirty="0">
                <a:latin typeface="Source Sans Pro Semibold"/>
                <a:cs typeface="Source Sans Pro Semibold"/>
              </a:rPr>
              <a:t> &amp; examples – </a:t>
            </a:r>
            <a:r>
              <a:rPr lang="en-US" sz="1600" dirty="0">
                <a:solidFill>
                  <a:schemeClr val="tx2"/>
                </a:solidFill>
                <a:latin typeface="Source Sans Pro Semibold"/>
                <a:cs typeface="Source Sans Pro Semibold"/>
              </a:rPr>
              <a:t>make a compelling case based on evidence and focus on disagreements</a:t>
            </a:r>
          </a:p>
          <a:p>
            <a:pPr marL="285750" indent="-285750">
              <a:lnSpc>
                <a:spcPct val="130000"/>
              </a:lnSpc>
              <a:buFont typeface="Arial" panose="020B0604020202020204" pitchFamily="34" charset="0"/>
              <a:buChar char="•"/>
            </a:pPr>
            <a:r>
              <a:rPr lang="en-US" sz="1600" dirty="0">
                <a:latin typeface="Source Sans Pro Semibold"/>
                <a:cs typeface="Source Sans Pro Semibold"/>
              </a:rPr>
              <a:t>no need to repeat stuff or dwell on irrelevant matters – </a:t>
            </a:r>
            <a:r>
              <a:rPr lang="en-US" sz="1600" dirty="0">
                <a:solidFill>
                  <a:schemeClr val="tx2"/>
                </a:solidFill>
                <a:latin typeface="Source Sans Pro Semibold"/>
                <a:cs typeface="Source Sans Pro Semibold"/>
              </a:rPr>
              <a:t>focus</a:t>
            </a:r>
            <a:r>
              <a:rPr lang="en-US" sz="1600" dirty="0">
                <a:latin typeface="Source Sans Pro Semibold"/>
                <a:cs typeface="Source Sans Pro Semibold"/>
              </a:rPr>
              <a:t> on </a:t>
            </a:r>
            <a:r>
              <a:rPr lang="en-US" sz="1600" dirty="0">
                <a:latin typeface="Source Sans Pro Semibold" panose="020B0603030403020204" pitchFamily="34" charset="0"/>
                <a:ea typeface="Source Sans Pro Semibold" panose="020B0603030403020204" pitchFamily="34" charset="0"/>
              </a:rPr>
              <a:t>how relevant </a:t>
            </a:r>
            <a:r>
              <a:rPr lang="en-US" sz="1600" dirty="0">
                <a:solidFill>
                  <a:schemeClr val="tx2"/>
                </a:solidFill>
                <a:latin typeface="Source Sans Pro Semibold" panose="020B0603030403020204" pitchFamily="34" charset="0"/>
                <a:ea typeface="Source Sans Pro Semibold" panose="020B0603030403020204" pitchFamily="34" charset="0"/>
              </a:rPr>
              <a:t>policy should be applied </a:t>
            </a:r>
            <a:r>
              <a:rPr lang="en-US" sz="1600" dirty="0">
                <a:latin typeface="Source Sans Pro Semibold" panose="020B0603030403020204" pitchFamily="34" charset="0"/>
                <a:ea typeface="Source Sans Pro Semibold" panose="020B0603030403020204" pitchFamily="34" charset="0"/>
              </a:rPr>
              <a:t>or </a:t>
            </a:r>
            <a:r>
              <a:rPr lang="en-US" sz="1600" dirty="0">
                <a:solidFill>
                  <a:schemeClr val="tx2"/>
                </a:solidFill>
                <a:latin typeface="Source Sans Pro Semibold" panose="020B0603030403020204" pitchFamily="34" charset="0"/>
                <a:ea typeface="Source Sans Pro Semibold" panose="020B0603030403020204" pitchFamily="34" charset="0"/>
              </a:rPr>
              <a:t>how the </a:t>
            </a:r>
            <a:r>
              <a:rPr lang="en-US" sz="1600" dirty="0" err="1">
                <a:solidFill>
                  <a:schemeClr val="tx2"/>
                </a:solidFill>
                <a:latin typeface="Source Sans Pro Semibold" panose="020B0603030403020204" pitchFamily="34" charset="0"/>
                <a:ea typeface="Source Sans Pro Semibold" panose="020B0603030403020204" pitchFamily="34" charset="0"/>
              </a:rPr>
              <a:t>GoA</a:t>
            </a:r>
            <a:r>
              <a:rPr lang="en-US" sz="1600" dirty="0">
                <a:solidFill>
                  <a:schemeClr val="tx2"/>
                </a:solidFill>
                <a:latin typeface="Source Sans Pro Semibold" panose="020B0603030403020204" pitchFamily="34" charset="0"/>
                <a:ea typeface="Source Sans Pro Semibold" panose="020B0603030403020204" pitchFamily="34" charset="0"/>
              </a:rPr>
              <a:t> should be determined</a:t>
            </a:r>
          </a:p>
          <a:p>
            <a:pPr marL="285750" indent="-285750">
              <a:lnSpc>
                <a:spcPct val="130000"/>
              </a:lnSpc>
              <a:buFont typeface="Arial" panose="020B0604020202020204" pitchFamily="34" charset="0"/>
              <a:buChar char="•"/>
            </a:pPr>
            <a:r>
              <a:rPr lang="en-US" sz="1600" dirty="0">
                <a:latin typeface="Source Sans Pro Semibold" panose="020B0603030403020204" pitchFamily="34" charset="0"/>
                <a:ea typeface="Source Sans Pro Semibold" panose="020B0603030403020204" pitchFamily="34" charset="0"/>
              </a:rPr>
              <a:t>Do cover each issue/reason for issuing the notice but acknowledge opposing arguments</a:t>
            </a:r>
            <a:endParaRPr lang="en-US" sz="1600" dirty="0">
              <a:latin typeface="Source Sans Pro Semibold"/>
              <a:cs typeface="Source Sans Pro Semibold"/>
            </a:endParaRPr>
          </a:p>
          <a:p>
            <a:pPr marL="285750" indent="-285750">
              <a:lnSpc>
                <a:spcPct val="130000"/>
              </a:lnSpc>
              <a:buFont typeface="Arial" panose="020B0604020202020204" pitchFamily="34" charset="0"/>
              <a:buChar char="•"/>
            </a:pPr>
            <a:r>
              <a:rPr lang="en-US" sz="1600" dirty="0">
                <a:latin typeface="Source Sans Pro Semibold" panose="020B0603030403020204" pitchFamily="34" charset="0"/>
                <a:ea typeface="Source Sans Pro Semibold" panose="020B0603030403020204" pitchFamily="34" charset="0"/>
              </a:rPr>
              <a:t>Do keep appendices separate for ease of reading/reference</a:t>
            </a:r>
          </a:p>
          <a:p>
            <a:pPr marL="285750" indent="-285750">
              <a:lnSpc>
                <a:spcPct val="130000"/>
              </a:lnSpc>
              <a:buFont typeface="Arial" panose="020B0604020202020204" pitchFamily="34" charset="0"/>
              <a:buChar char="•"/>
            </a:pPr>
            <a:r>
              <a:rPr lang="en-US" sz="1600" dirty="0">
                <a:latin typeface="Source Sans Pro Semibold" panose="020B0603030403020204" pitchFamily="34" charset="0"/>
                <a:ea typeface="Source Sans Pro Semibold" panose="020B0603030403020204" pitchFamily="34" charset="0"/>
              </a:rPr>
              <a:t>Do use sub-headings and/or bullet points </a:t>
            </a:r>
          </a:p>
          <a:p>
            <a:pPr marL="285750" indent="-285750">
              <a:lnSpc>
                <a:spcPct val="130000"/>
              </a:lnSpc>
              <a:buFont typeface="Arial" panose="020B0604020202020204" pitchFamily="34" charset="0"/>
              <a:buChar char="•"/>
            </a:pPr>
            <a:r>
              <a:rPr lang="en-US" sz="1600" dirty="0">
                <a:solidFill>
                  <a:schemeClr val="tx2"/>
                </a:solidFill>
                <a:latin typeface="Source Sans Pro Semibold" panose="020B0603030403020204" pitchFamily="34" charset="0"/>
                <a:ea typeface="Source Sans Pro Semibold" panose="020B0603030403020204" pitchFamily="34" charset="0"/>
              </a:rPr>
              <a:t>Make time to review </a:t>
            </a:r>
            <a:r>
              <a:rPr lang="en-US" sz="1600" dirty="0">
                <a:latin typeface="Source Sans Pro Semibold" panose="020B0603030403020204" pitchFamily="34" charset="0"/>
                <a:ea typeface="Source Sans Pro Semibold" panose="020B0603030403020204" pitchFamily="34" charset="0"/>
              </a:rPr>
              <a:t>appellant statements and </a:t>
            </a:r>
          </a:p>
          <a:p>
            <a:pPr marL="285750" indent="-285750">
              <a:lnSpc>
                <a:spcPct val="130000"/>
              </a:lnSpc>
              <a:buFont typeface="Arial" panose="020B0604020202020204" pitchFamily="34" charset="0"/>
              <a:buChar char="•"/>
            </a:pPr>
            <a:r>
              <a:rPr lang="en-US" sz="1600" dirty="0">
                <a:solidFill>
                  <a:schemeClr val="tx2"/>
                </a:solidFill>
                <a:latin typeface="Source Sans Pro Semibold" panose="020B0603030403020204" pitchFamily="34" charset="0"/>
                <a:ea typeface="Source Sans Pro Semibold" panose="020B0603030403020204" pitchFamily="34" charset="0"/>
              </a:rPr>
              <a:t>Send final comments </a:t>
            </a:r>
            <a:r>
              <a:rPr lang="en-US" sz="1600" dirty="0">
                <a:latin typeface="Source Sans Pro Semibold" panose="020B0603030403020204" pitchFamily="34" charset="0"/>
                <a:ea typeface="Source Sans Pro Semibold" panose="020B0603030403020204" pitchFamily="34" charset="0"/>
              </a:rPr>
              <a:t>if there is a need.</a:t>
            </a:r>
          </a:p>
          <a:p>
            <a:pPr>
              <a:lnSpc>
                <a:spcPct val="130000"/>
              </a:lnSpc>
            </a:pPr>
            <a:endParaRPr lang="en-US" sz="1600" dirty="0">
              <a:latin typeface="Source Sans Pro Semibold"/>
              <a:cs typeface="Source Sans Pro Semibold"/>
            </a:endParaRPr>
          </a:p>
        </p:txBody>
      </p:sp>
      <p:pic>
        <p:nvPicPr>
          <p:cNvPr id="3074" name="Picture 2" descr="Planning Appeal Timescale – Planning Appeals">
            <a:extLst>
              <a:ext uri="{FF2B5EF4-FFF2-40B4-BE49-F238E27FC236}">
                <a16:creationId xmlns:a16="http://schemas.microsoft.com/office/drawing/2014/main" id="{4BE629B5-D236-E429-72B9-52B93019B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957" y="5193895"/>
            <a:ext cx="3483181" cy="146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11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3D751-AB93-3DE1-426C-B445346D6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B845F0-CF02-736A-0A99-69B5771B5C7B}"/>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665558D9-3520-9475-D4A0-A850DAB162A7}"/>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6FE89431-980D-9BD0-13A3-171937BE2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sp>
        <p:nvSpPr>
          <p:cNvPr id="5" name="TextBox 4">
            <a:extLst>
              <a:ext uri="{FF2B5EF4-FFF2-40B4-BE49-F238E27FC236}">
                <a16:creationId xmlns:a16="http://schemas.microsoft.com/office/drawing/2014/main" id="{CB87CF04-9CDA-8455-7AA4-B4EE3DBE2D15}"/>
              </a:ext>
            </a:extLst>
          </p:cNvPr>
          <p:cNvSpPr txBox="1"/>
          <p:nvPr/>
        </p:nvSpPr>
        <p:spPr>
          <a:xfrm>
            <a:off x="2714662" y="623935"/>
            <a:ext cx="6581738" cy="523220"/>
          </a:xfrm>
          <a:prstGeom prst="rect">
            <a:avLst/>
          </a:prstGeom>
          <a:noFill/>
        </p:spPr>
        <p:txBody>
          <a:bodyPr wrap="square" rtlCol="0">
            <a:spAutoFit/>
          </a:bodyPr>
          <a:lstStyle/>
          <a:p>
            <a:r>
              <a:rPr lang="en-US" sz="2800" b="1" dirty="0">
                <a:latin typeface="PT Sans Narrow"/>
                <a:cs typeface="PT Sans Narrow"/>
              </a:rPr>
              <a:t>Statements &amp; reports</a:t>
            </a:r>
          </a:p>
        </p:txBody>
      </p:sp>
      <p:cxnSp>
        <p:nvCxnSpPr>
          <p:cNvPr id="11" name="Straight Connector 10">
            <a:extLst>
              <a:ext uri="{FF2B5EF4-FFF2-40B4-BE49-F238E27FC236}">
                <a16:creationId xmlns:a16="http://schemas.microsoft.com/office/drawing/2014/main" id="{E79C906B-C632-7E22-9CFE-ED2FD5001285}"/>
              </a:ext>
            </a:extLst>
          </p:cNvPr>
          <p:cNvCxnSpPr/>
          <p:nvPr/>
        </p:nvCxnSpPr>
        <p:spPr>
          <a:xfrm>
            <a:off x="2814270" y="1229844"/>
            <a:ext cx="18101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7E60CB3-3FDB-80D4-4C7C-7A0C071E301C}"/>
              </a:ext>
            </a:extLst>
          </p:cNvPr>
          <p:cNvSpPr txBox="1"/>
          <p:nvPr/>
        </p:nvSpPr>
        <p:spPr>
          <a:xfrm>
            <a:off x="2660301" y="1775686"/>
            <a:ext cx="6895399" cy="4023537"/>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dirty="0">
                <a:latin typeface="Source Sans Pro Semibold" panose="020B0603030403020204" pitchFamily="34" charset="0"/>
                <a:ea typeface="Source Sans Pro Semibold" panose="020B0603030403020204" pitchFamily="34" charset="0"/>
              </a:rPr>
              <a:t>Do check very carefully the EN is in order – might there be a </a:t>
            </a:r>
            <a:r>
              <a:rPr lang="en-US" dirty="0">
                <a:solidFill>
                  <a:schemeClr val="tx2"/>
                </a:solidFill>
                <a:latin typeface="Source Sans Pro Semibold" panose="020B0603030403020204" pitchFamily="34" charset="0"/>
                <a:ea typeface="Source Sans Pro Semibold" panose="020B0603030403020204" pitchFamily="34" charset="0"/>
              </a:rPr>
              <a:t>challenge to its validity</a:t>
            </a:r>
            <a:r>
              <a:rPr lang="en-US" dirty="0">
                <a:latin typeface="Source Sans Pro Semibold" panose="020B0603030403020204" pitchFamily="34" charset="0"/>
                <a:ea typeface="Source Sans Pro Semibold" panose="020B0603030403020204" pitchFamily="34" charset="0"/>
              </a:rPr>
              <a:t>? Does it need correcting – can both parties agree the corrections before the event?  Is there anything need addressing with the site plan?  Injustice?</a:t>
            </a:r>
          </a:p>
          <a:p>
            <a:pPr marL="285750" indent="-285750">
              <a:lnSpc>
                <a:spcPct val="130000"/>
              </a:lnSpc>
              <a:buFont typeface="Arial" panose="020B0604020202020204" pitchFamily="34" charset="0"/>
              <a:buChar char="•"/>
            </a:pPr>
            <a:r>
              <a:rPr lang="en-US" dirty="0">
                <a:latin typeface="Source Sans Pro Semibold" panose="020B0603030403020204" pitchFamily="34" charset="0"/>
                <a:ea typeface="Source Sans Pro Semibold" panose="020B0603030403020204" pitchFamily="34" charset="0"/>
              </a:rPr>
              <a:t>Inquiry – what’s the point of the SoC?</a:t>
            </a:r>
          </a:p>
          <a:p>
            <a:pPr marL="285750" indent="-285750">
              <a:lnSpc>
                <a:spcPct val="130000"/>
              </a:lnSpc>
              <a:buFont typeface="Arial" panose="020B0604020202020204" pitchFamily="34" charset="0"/>
              <a:buChar char="•"/>
            </a:pPr>
            <a:r>
              <a:rPr lang="en-US" dirty="0">
                <a:latin typeface="Source Sans Pro Semibold" panose="020B0603030403020204" pitchFamily="34" charset="0"/>
                <a:ea typeface="Source Sans Pro Semibold" panose="020B0603030403020204" pitchFamily="34" charset="0"/>
              </a:rPr>
              <a:t>Statement of common ground / uncommon ground</a:t>
            </a:r>
          </a:p>
          <a:p>
            <a:pPr marL="285750" indent="-285750">
              <a:lnSpc>
                <a:spcPct val="130000"/>
              </a:lnSpc>
              <a:buFont typeface="Arial" panose="020B0604020202020204" pitchFamily="34" charset="0"/>
              <a:buChar char="•"/>
            </a:pPr>
            <a:r>
              <a:rPr lang="en-US" dirty="0">
                <a:latin typeface="Source Sans Pro Semibold" panose="020B0603030403020204" pitchFamily="34" charset="0"/>
                <a:ea typeface="Source Sans Pro Semibold" panose="020B0603030403020204" pitchFamily="34" charset="0"/>
                <a:cs typeface="Source Sans Pro Semibold"/>
              </a:rPr>
              <a:t>Aware of PINS use of AI / alert to use of AI in evidence </a:t>
            </a:r>
            <a:endParaRPr lang="en-US" dirty="0">
              <a:latin typeface="Source Sans Pro Semibold"/>
              <a:cs typeface="Source Sans Pro Semibold"/>
            </a:endParaRPr>
          </a:p>
          <a:p>
            <a:pPr marL="285750" indent="-285750">
              <a:lnSpc>
                <a:spcPct val="130000"/>
              </a:lnSpc>
              <a:buFont typeface="Arial" panose="020B0604020202020204" pitchFamily="34" charset="0"/>
              <a:buChar char="•"/>
            </a:pPr>
            <a:r>
              <a:rPr lang="en-US" dirty="0">
                <a:latin typeface="Source Sans Pro Semibold" panose="020B0603030403020204" pitchFamily="34" charset="0"/>
                <a:ea typeface="Source Sans Pro Semibold" panose="020B0603030403020204" pitchFamily="34" charset="0"/>
              </a:rPr>
              <a:t>Quality v quantity - </a:t>
            </a:r>
            <a:r>
              <a:rPr lang="en-US" b="1" dirty="0">
                <a:solidFill>
                  <a:schemeClr val="tx2"/>
                </a:solidFill>
                <a:latin typeface="Source Sans Pro Semibold" panose="020B0603030403020204" pitchFamily="34" charset="0"/>
                <a:ea typeface="Source Sans Pro Semibold" panose="020B0603030403020204" pitchFamily="34" charset="0"/>
              </a:rPr>
              <a:t>reasons why the appeal should be dismissed</a:t>
            </a:r>
          </a:p>
          <a:p>
            <a:pPr>
              <a:lnSpc>
                <a:spcPct val="130000"/>
              </a:lnSpc>
            </a:pPr>
            <a:r>
              <a:rPr lang="en-US" b="1" dirty="0">
                <a:solidFill>
                  <a:schemeClr val="tx2"/>
                </a:solidFill>
                <a:latin typeface="Source Sans Pro Semibold" panose="020B0603030403020204" pitchFamily="34" charset="0"/>
                <a:ea typeface="Source Sans Pro Semibold" panose="020B0603030403020204" pitchFamily="34" charset="0"/>
                <a:cs typeface="Source Sans Pro Semibold"/>
              </a:rPr>
              <a:t>A word on </a:t>
            </a:r>
            <a:r>
              <a:rPr lang="en-US" dirty="0">
                <a:highlight>
                  <a:srgbClr val="FFFF00"/>
                </a:highlight>
                <a:latin typeface="Source Sans Pro Semibold" panose="020B0603030403020204" pitchFamily="34" charset="0"/>
                <a:ea typeface="Source Sans Pro Semibold" panose="020B0603030403020204" pitchFamily="34" charset="0"/>
              </a:rPr>
              <a:t>Delegated reports </a:t>
            </a:r>
          </a:p>
          <a:p>
            <a:pPr marL="285750" indent="-285750">
              <a:lnSpc>
                <a:spcPct val="130000"/>
              </a:lnSpc>
              <a:buFont typeface="Arial" panose="020B0604020202020204" pitchFamily="34" charset="0"/>
              <a:buChar char="•"/>
            </a:pPr>
            <a:r>
              <a:rPr lang="en-US" dirty="0">
                <a:latin typeface="Source Sans Pro Semibold" panose="020B0603030403020204" pitchFamily="34" charset="0"/>
                <a:ea typeface="Source Sans Pro Semibold" panose="020B0603030403020204" pitchFamily="34" charset="0"/>
              </a:rPr>
              <a:t>Structure, reasons, expediency</a:t>
            </a:r>
          </a:p>
          <a:p>
            <a:pPr marL="285750" indent="-285750">
              <a:lnSpc>
                <a:spcPct val="130000"/>
              </a:lnSpc>
              <a:buFont typeface="Arial" panose="020B0604020202020204" pitchFamily="34" charset="0"/>
              <a:buChar char="•"/>
            </a:pPr>
            <a:r>
              <a:rPr lang="en-US" dirty="0">
                <a:latin typeface="Source Sans Pro Semibold" panose="020B0603030403020204" pitchFamily="34" charset="0"/>
                <a:ea typeface="Source Sans Pro Semibold" panose="020B0603030403020204" pitchFamily="34" charset="0"/>
              </a:rPr>
              <a:t>Should we publish the officer or expediency reports? </a:t>
            </a:r>
          </a:p>
        </p:txBody>
      </p:sp>
      <p:pic>
        <p:nvPicPr>
          <p:cNvPr id="1026" name="Picture 2" descr="How to write a killer Appeal Statement - Martin Gaine">
            <a:extLst>
              <a:ext uri="{FF2B5EF4-FFF2-40B4-BE49-F238E27FC236}">
                <a16:creationId xmlns:a16="http://schemas.microsoft.com/office/drawing/2014/main" id="{0A675788-9C66-9352-331F-52670EDD1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7803" y="1"/>
            <a:ext cx="3152179" cy="177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34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F7489-389E-B765-F245-919A27B99B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091EA-AA4A-BCEC-A452-279623124A3D}"/>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429A2D53-9C74-6A35-D2A5-FBB4ECB6C4E5}"/>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48B048B2-3D36-A92F-DB49-30B4EBB95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000" y="-18000"/>
            <a:ext cx="9168000" cy="6876000"/>
          </a:xfrm>
          <a:prstGeom prst="rect">
            <a:avLst/>
          </a:prstGeom>
        </p:spPr>
      </p:pic>
      <p:sp>
        <p:nvSpPr>
          <p:cNvPr id="5" name="TextBox 4">
            <a:extLst>
              <a:ext uri="{FF2B5EF4-FFF2-40B4-BE49-F238E27FC236}">
                <a16:creationId xmlns:a16="http://schemas.microsoft.com/office/drawing/2014/main" id="{240331ED-D529-6F5C-0F90-589862DADAC5}"/>
              </a:ext>
            </a:extLst>
          </p:cNvPr>
          <p:cNvSpPr txBox="1"/>
          <p:nvPr/>
        </p:nvSpPr>
        <p:spPr>
          <a:xfrm>
            <a:off x="2714661" y="623935"/>
            <a:ext cx="6581738" cy="523220"/>
          </a:xfrm>
          <a:prstGeom prst="rect">
            <a:avLst/>
          </a:prstGeom>
          <a:noFill/>
        </p:spPr>
        <p:txBody>
          <a:bodyPr wrap="square" rtlCol="0">
            <a:spAutoFit/>
          </a:bodyPr>
          <a:lstStyle/>
          <a:p>
            <a:r>
              <a:rPr lang="en-US" sz="2800" b="1" dirty="0">
                <a:latin typeface="PT Sans Narrow"/>
                <a:cs typeface="PT Sans Narrow"/>
              </a:rPr>
              <a:t>Ensuring equality of arms…</a:t>
            </a:r>
          </a:p>
        </p:txBody>
      </p:sp>
      <p:cxnSp>
        <p:nvCxnSpPr>
          <p:cNvPr id="11" name="Straight Connector 10">
            <a:extLst>
              <a:ext uri="{FF2B5EF4-FFF2-40B4-BE49-F238E27FC236}">
                <a16:creationId xmlns:a16="http://schemas.microsoft.com/office/drawing/2014/main" id="{F9A2AA42-219F-48CA-AD56-3327EC4C3D44}"/>
              </a:ext>
            </a:extLst>
          </p:cNvPr>
          <p:cNvCxnSpPr/>
          <p:nvPr/>
        </p:nvCxnSpPr>
        <p:spPr>
          <a:xfrm>
            <a:off x="2814270" y="1164888"/>
            <a:ext cx="18101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CISL publishes Equality Action Plan ...">
            <a:extLst>
              <a:ext uri="{FF2B5EF4-FFF2-40B4-BE49-F238E27FC236}">
                <a16:creationId xmlns:a16="http://schemas.microsoft.com/office/drawing/2014/main" id="{C04D7A10-541E-0E57-04D9-7D53D72D92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674" y="163513"/>
            <a:ext cx="3067050" cy="1495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BEBAA701-4898-86A2-2A53-93BE5558E1F6}"/>
              </a:ext>
            </a:extLst>
          </p:cNvPr>
          <p:cNvGraphicFramePr/>
          <p:nvPr>
            <p:extLst>
              <p:ext uri="{D42A27DB-BD31-4B8C-83A1-F6EECF244321}">
                <p14:modId xmlns:p14="http://schemas.microsoft.com/office/powerpoint/2010/main" val="3589197001"/>
              </p:ext>
            </p:extLst>
          </p:nvPr>
        </p:nvGraphicFramePr>
        <p:xfrm>
          <a:off x="2209800" y="1756884"/>
          <a:ext cx="7891042" cy="51011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7212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E39D5-6EEA-92AB-1463-7A1DA929B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EA310-F568-943E-874B-42548ACB1FD3}"/>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026C7254-F225-35D6-E707-02AC69EBF485}"/>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50404574-62E7-E7CD-EA22-4666CD839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A87D8C86-4C62-3C19-BC79-19F685F48B1F}"/>
              </a:ext>
            </a:extLst>
          </p:cNvPr>
          <p:cNvSpPr txBox="1"/>
          <p:nvPr/>
        </p:nvSpPr>
        <p:spPr>
          <a:xfrm>
            <a:off x="2696963" y="555121"/>
            <a:ext cx="6581738" cy="523220"/>
          </a:xfrm>
          <a:prstGeom prst="rect">
            <a:avLst/>
          </a:prstGeom>
          <a:noFill/>
        </p:spPr>
        <p:txBody>
          <a:bodyPr wrap="square" rtlCol="0">
            <a:spAutoFit/>
          </a:bodyPr>
          <a:lstStyle/>
          <a:p>
            <a:r>
              <a:rPr lang="en-US" sz="2800" b="1" dirty="0">
                <a:latin typeface="PT Sans Narrow"/>
                <a:cs typeface="PT Sans Narrow"/>
              </a:rPr>
              <a:t>Getting notification right</a:t>
            </a:r>
          </a:p>
        </p:txBody>
      </p:sp>
      <p:cxnSp>
        <p:nvCxnSpPr>
          <p:cNvPr id="11" name="Straight Connector 10">
            <a:extLst>
              <a:ext uri="{FF2B5EF4-FFF2-40B4-BE49-F238E27FC236}">
                <a16:creationId xmlns:a16="http://schemas.microsoft.com/office/drawing/2014/main" id="{B11BD4D0-CC4F-F38C-F434-80E9AE14CC93}"/>
              </a:ext>
            </a:extLst>
          </p:cNvPr>
          <p:cNvCxnSpPr/>
          <p:nvPr/>
        </p:nvCxnSpPr>
        <p:spPr>
          <a:xfrm>
            <a:off x="2771740" y="1197947"/>
            <a:ext cx="18101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801D246-E949-4A2D-8DD9-6554FA39EE0D}"/>
              </a:ext>
            </a:extLst>
          </p:cNvPr>
          <p:cNvSpPr txBox="1"/>
          <p:nvPr/>
        </p:nvSpPr>
        <p:spPr>
          <a:xfrm>
            <a:off x="2703612" y="1416328"/>
            <a:ext cx="4449184" cy="5234253"/>
          </a:xfrm>
          <a:prstGeom prst="rect">
            <a:avLst/>
          </a:prstGeom>
          <a:noFill/>
        </p:spPr>
        <p:txBody>
          <a:bodyPr wrap="square" rtlCol="0">
            <a:spAutoFit/>
          </a:bodyPr>
          <a:lstStyle/>
          <a:p>
            <a:pPr>
              <a:lnSpc>
                <a:spcPct val="130000"/>
              </a:lnSpc>
            </a:pPr>
            <a:r>
              <a:rPr lang="en-US" sz="1600" dirty="0">
                <a:latin typeface="Source Sans Pro Semibold"/>
                <a:cs typeface="Source Sans Pro Semibold"/>
              </a:rPr>
              <a:t>Make sure you get the notification right </a:t>
            </a:r>
          </a:p>
          <a:p>
            <a:pPr>
              <a:lnSpc>
                <a:spcPct val="130000"/>
              </a:lnSpc>
            </a:pPr>
            <a:r>
              <a:rPr lang="en-US" sz="1600" dirty="0">
                <a:latin typeface="Source Sans Pro Semibold"/>
                <a:cs typeface="Source Sans Pro Semibold"/>
              </a:rPr>
              <a:t>It takes time to send corrected notifications out if we don’t get them right first time </a:t>
            </a:r>
          </a:p>
          <a:p>
            <a:pPr>
              <a:lnSpc>
                <a:spcPct val="130000"/>
              </a:lnSpc>
            </a:pPr>
            <a:endParaRPr lang="en-US" sz="1600" dirty="0">
              <a:latin typeface="Source Sans Pro Semibold"/>
              <a:cs typeface="Source Sans Pro Semibold"/>
            </a:endParaRPr>
          </a:p>
          <a:p>
            <a:pPr>
              <a:lnSpc>
                <a:spcPct val="130000"/>
              </a:lnSpc>
            </a:pPr>
            <a:r>
              <a:rPr lang="en-US" sz="1600" dirty="0">
                <a:latin typeface="Source Sans Pro Semibold"/>
                <a:cs typeface="Source Sans Pro Semibold"/>
              </a:rPr>
              <a:t>Ensure the letter includes:</a:t>
            </a:r>
          </a:p>
          <a:p>
            <a:pPr>
              <a:lnSpc>
                <a:spcPct val="130000"/>
              </a:lnSpc>
            </a:pPr>
            <a:endParaRPr lang="en-US" sz="1600" dirty="0">
              <a:latin typeface="Source Sans Pro Semibold"/>
              <a:cs typeface="Source Sans Pro Semibold"/>
            </a:endParaRPr>
          </a:p>
          <a:p>
            <a:pPr marL="285750" indent="-285750">
              <a:spcAft>
                <a:spcPts val="750"/>
              </a:spcAft>
              <a:buFont typeface="Arial" panose="020B0604020202020204" pitchFamily="34" charset="0"/>
              <a:buChar char="•"/>
            </a:pPr>
            <a:r>
              <a:rPr lang="en-US" sz="1600" dirty="0">
                <a:solidFill>
                  <a:srgbClr val="0B0C0C"/>
                </a:solidFill>
                <a:latin typeface="GDS Transport"/>
              </a:rPr>
              <a:t>a description of the alleged breach of planning control</a:t>
            </a:r>
          </a:p>
          <a:p>
            <a:pPr marL="285750" indent="-285750">
              <a:spcAft>
                <a:spcPts val="750"/>
              </a:spcAft>
              <a:buFont typeface="Arial" panose="020B0604020202020204" pitchFamily="34" charset="0"/>
              <a:buChar char="•"/>
            </a:pPr>
            <a:r>
              <a:rPr lang="en-US" sz="1600" dirty="0">
                <a:solidFill>
                  <a:srgbClr val="0B0C0C"/>
                </a:solidFill>
                <a:latin typeface="GDS Transport"/>
              </a:rPr>
              <a:t>a statement of its reasons for issuing the notice</a:t>
            </a:r>
          </a:p>
          <a:p>
            <a:pPr marL="285750" indent="-285750">
              <a:spcAft>
                <a:spcPts val="750"/>
              </a:spcAft>
              <a:buFont typeface="Arial" panose="020B0604020202020204" pitchFamily="34" charset="0"/>
              <a:buChar char="•"/>
            </a:pPr>
            <a:r>
              <a:rPr lang="en-US" sz="1600" dirty="0">
                <a:solidFill>
                  <a:srgbClr val="0B0C0C"/>
                </a:solidFill>
                <a:latin typeface="GDS Transport"/>
              </a:rPr>
              <a:t>the steps required to be taken by the enforcement notice</a:t>
            </a:r>
          </a:p>
          <a:p>
            <a:pPr marL="285750" indent="-285750">
              <a:spcAft>
                <a:spcPts val="750"/>
              </a:spcAft>
              <a:buFont typeface="Arial" panose="020B0604020202020204" pitchFamily="34" charset="0"/>
              <a:buChar char="•"/>
            </a:pPr>
            <a:r>
              <a:rPr lang="en-US" sz="1600" dirty="0">
                <a:solidFill>
                  <a:srgbClr val="0B0C0C"/>
                </a:solidFill>
                <a:latin typeface="GDS Transport"/>
              </a:rPr>
              <a:t>the appellant’s grounds of appeal against the notice</a:t>
            </a:r>
          </a:p>
          <a:p>
            <a:pPr marL="285750" indent="-285750">
              <a:spcAft>
                <a:spcPts val="750"/>
              </a:spcAft>
              <a:buFont typeface="Arial" panose="020B0604020202020204" pitchFamily="34" charset="0"/>
              <a:buChar char="•"/>
            </a:pPr>
            <a:r>
              <a:rPr lang="en-US" sz="1600" dirty="0">
                <a:solidFill>
                  <a:srgbClr val="0B0C0C"/>
                </a:solidFill>
                <a:latin typeface="GDS Transport"/>
              </a:rPr>
              <a:t>the appeal procedure</a:t>
            </a:r>
          </a:p>
          <a:p>
            <a:pPr marL="285750" indent="-285750">
              <a:spcAft>
                <a:spcPts val="750"/>
              </a:spcAft>
              <a:buFont typeface="Arial" panose="020B0604020202020204" pitchFamily="34" charset="0"/>
              <a:buChar char="•"/>
            </a:pPr>
            <a:r>
              <a:rPr lang="en-US" sz="1600" dirty="0">
                <a:solidFill>
                  <a:srgbClr val="0B0C0C"/>
                </a:solidFill>
                <a:latin typeface="GDS Transport"/>
              </a:rPr>
              <a:t>an invitation to interested people to make their views known by submitting their views online through the ACP portal</a:t>
            </a:r>
          </a:p>
        </p:txBody>
      </p:sp>
      <p:pic>
        <p:nvPicPr>
          <p:cNvPr id="4098" name="Picture 2" descr="PD Boy in Suffolk: 36 Main Street, Pembroke - An Appeal Against a Refused  Planning Application">
            <a:extLst>
              <a:ext uri="{FF2B5EF4-FFF2-40B4-BE49-F238E27FC236}">
                <a16:creationId xmlns:a16="http://schemas.microsoft.com/office/drawing/2014/main" id="{2F036E62-046D-0525-7E05-0092C935D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3798" y="1779846"/>
            <a:ext cx="2618451" cy="370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91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11D32-15DB-ACA9-2EBF-1186966B4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3C4B2-51DA-0C52-5F52-676B1C8208A7}"/>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BB82199C-B541-B235-CB02-803E21FE623A}"/>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58EF155F-5E9A-D38A-9952-10011F509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000" y="-18000"/>
            <a:ext cx="9168000" cy="6876000"/>
          </a:xfrm>
          <a:prstGeom prst="rect">
            <a:avLst/>
          </a:prstGeom>
        </p:spPr>
      </p:pic>
      <p:sp>
        <p:nvSpPr>
          <p:cNvPr id="5" name="TextBox 4">
            <a:extLst>
              <a:ext uri="{FF2B5EF4-FFF2-40B4-BE49-F238E27FC236}">
                <a16:creationId xmlns:a16="http://schemas.microsoft.com/office/drawing/2014/main" id="{4A134F90-237F-0241-9550-E369DD63B490}"/>
              </a:ext>
            </a:extLst>
          </p:cNvPr>
          <p:cNvSpPr txBox="1"/>
          <p:nvPr/>
        </p:nvSpPr>
        <p:spPr>
          <a:xfrm>
            <a:off x="2714662" y="623935"/>
            <a:ext cx="6581738" cy="523220"/>
          </a:xfrm>
          <a:prstGeom prst="rect">
            <a:avLst/>
          </a:prstGeom>
          <a:noFill/>
        </p:spPr>
        <p:txBody>
          <a:bodyPr wrap="square" rtlCol="0">
            <a:spAutoFit/>
          </a:bodyPr>
          <a:lstStyle/>
          <a:p>
            <a:r>
              <a:rPr lang="en-US" sz="2800" b="1" dirty="0">
                <a:latin typeface="PT Sans Narrow"/>
                <a:cs typeface="PT Sans Narrow"/>
              </a:rPr>
              <a:t>Questionnaires</a:t>
            </a:r>
          </a:p>
        </p:txBody>
      </p:sp>
      <p:cxnSp>
        <p:nvCxnSpPr>
          <p:cNvPr id="11" name="Straight Connector 10">
            <a:extLst>
              <a:ext uri="{FF2B5EF4-FFF2-40B4-BE49-F238E27FC236}">
                <a16:creationId xmlns:a16="http://schemas.microsoft.com/office/drawing/2014/main" id="{D69FB206-F128-7E40-BAFC-04333AEC0333}"/>
              </a:ext>
            </a:extLst>
          </p:cNvPr>
          <p:cNvCxnSpPr/>
          <p:nvPr/>
        </p:nvCxnSpPr>
        <p:spPr>
          <a:xfrm>
            <a:off x="2814270" y="1213895"/>
            <a:ext cx="181013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BF4274C-1E2E-4629-F0AF-826910E19DDB}"/>
              </a:ext>
            </a:extLst>
          </p:cNvPr>
          <p:cNvSpPr txBox="1"/>
          <p:nvPr/>
        </p:nvSpPr>
        <p:spPr>
          <a:xfrm>
            <a:off x="2690460" y="1493636"/>
            <a:ext cx="4622969" cy="4770537"/>
          </a:xfrm>
          <a:prstGeom prst="rect">
            <a:avLst/>
          </a:prstGeom>
          <a:noFill/>
        </p:spPr>
        <p:txBody>
          <a:bodyPr wrap="square" rtlCol="0">
            <a:spAutoFit/>
          </a:bodyPr>
          <a:lstStyle/>
          <a:p>
            <a:r>
              <a:rPr lang="en-US" sz="1600" dirty="0">
                <a:latin typeface="Source Sans Pro Semibold"/>
                <a:cs typeface="Source Sans Pro Semibold"/>
              </a:rPr>
              <a:t>Flag planning applications for the same site/development – Part 4 of the questionnaire – relevant to ground (a) barring</a:t>
            </a:r>
          </a:p>
          <a:p>
            <a:endParaRPr lang="en-US" sz="1600" dirty="0">
              <a:latin typeface="Source Sans Pro Semibold"/>
              <a:cs typeface="Source Sans Pro Semibold"/>
            </a:endParaRPr>
          </a:p>
          <a:p>
            <a:r>
              <a:rPr lang="en-US" sz="1600" dirty="0">
                <a:latin typeface="Source Sans Pro Semibold"/>
                <a:cs typeface="Source Sans Pro Semibold"/>
              </a:rPr>
              <a:t>Is the appeal determined via the right procedure – if no, have you looked at the criteria and given reasons</a:t>
            </a:r>
          </a:p>
          <a:p>
            <a:endParaRPr lang="en-US" sz="1600" dirty="0">
              <a:latin typeface="Source Sans Pro Semibold"/>
              <a:cs typeface="Source Sans Pro Semibold"/>
            </a:endParaRPr>
          </a:p>
          <a:p>
            <a:r>
              <a:rPr lang="en-US" sz="1600" dirty="0">
                <a:latin typeface="Source Sans Pro Semibold"/>
                <a:cs typeface="Source Sans Pro Semibold"/>
              </a:rPr>
              <a:t>Make sure copies of all relevant documents &amp; policy are submitted</a:t>
            </a:r>
          </a:p>
          <a:p>
            <a:endParaRPr lang="en-US" sz="1600" dirty="0">
              <a:latin typeface="Source Sans Pro Semibold"/>
              <a:cs typeface="Source Sans Pro Semibold"/>
            </a:endParaRPr>
          </a:p>
          <a:p>
            <a:r>
              <a:rPr lang="en-US" sz="1600" dirty="0">
                <a:latin typeface="Source Sans Pro Semibold"/>
                <a:cs typeface="Source Sans Pro Semibold"/>
              </a:rPr>
              <a:t>If you are not submitting a statement, tell PINS (case officer), but you may want to update the officer report because of the </a:t>
            </a:r>
            <a:r>
              <a:rPr lang="en-US" sz="1600" dirty="0" err="1">
                <a:latin typeface="Source Sans Pro Semibold"/>
                <a:cs typeface="Source Sans Pro Semibold"/>
              </a:rPr>
              <a:t>GoA</a:t>
            </a:r>
            <a:r>
              <a:rPr lang="en-US" sz="1600" dirty="0">
                <a:latin typeface="Source Sans Pro Semibold"/>
                <a:cs typeface="Source Sans Pro Semibold"/>
              </a:rPr>
              <a:t>  at statement of case time</a:t>
            </a:r>
          </a:p>
          <a:p>
            <a:endParaRPr lang="en-US" sz="1600" dirty="0">
              <a:latin typeface="Source Sans Pro Semibold"/>
              <a:cs typeface="Source Sans Pro Semibold"/>
            </a:endParaRPr>
          </a:p>
          <a:p>
            <a:r>
              <a:rPr lang="en-US" sz="1600" dirty="0">
                <a:latin typeface="Source Sans Pro Semibold"/>
                <a:cs typeface="Source Sans Pro Semibold"/>
              </a:rPr>
              <a:t>What about list of </a:t>
            </a:r>
            <a:r>
              <a:rPr lang="en-US" sz="1600" dirty="0">
                <a:highlight>
                  <a:srgbClr val="FFFF00"/>
                </a:highlight>
                <a:latin typeface="Source Sans Pro Semibold"/>
                <a:cs typeface="Source Sans Pro Semibold"/>
              </a:rPr>
              <a:t>suggested conditions </a:t>
            </a:r>
            <a:r>
              <a:rPr lang="en-US" sz="1600" dirty="0">
                <a:latin typeface="Source Sans Pro Semibold"/>
                <a:cs typeface="Source Sans Pro Semibold"/>
              </a:rPr>
              <a:t>where there is a g(a) or </a:t>
            </a:r>
            <a:r>
              <a:rPr lang="en-US" sz="1600" dirty="0" err="1">
                <a:latin typeface="Source Sans Pro Semibold"/>
                <a:cs typeface="Source Sans Pro Semibold"/>
              </a:rPr>
              <a:t>s78</a:t>
            </a:r>
            <a:r>
              <a:rPr lang="en-US" sz="1600" dirty="0">
                <a:latin typeface="Source Sans Pro Semibold"/>
                <a:cs typeface="Source Sans Pro Semibold"/>
              </a:rPr>
              <a:t> appeal? Or do you feel conditions should not be submitted? </a:t>
            </a:r>
          </a:p>
        </p:txBody>
      </p:sp>
      <p:pic>
        <p:nvPicPr>
          <p:cNvPr id="7" name="Picture 6">
            <a:extLst>
              <a:ext uri="{FF2B5EF4-FFF2-40B4-BE49-F238E27FC236}">
                <a16:creationId xmlns:a16="http://schemas.microsoft.com/office/drawing/2014/main" id="{A2F8C747-9160-8F3A-ED40-3975ACA0DB8A}"/>
              </a:ext>
            </a:extLst>
          </p:cNvPr>
          <p:cNvPicPr>
            <a:picLocks noChangeAspect="1"/>
          </p:cNvPicPr>
          <p:nvPr/>
        </p:nvPicPr>
        <p:blipFill>
          <a:blip r:embed="rId4"/>
          <a:stretch>
            <a:fillRect/>
          </a:stretch>
        </p:blipFill>
        <p:spPr>
          <a:xfrm>
            <a:off x="7272413" y="1563950"/>
            <a:ext cx="2750802" cy="3886200"/>
          </a:xfrm>
          <a:prstGeom prst="rect">
            <a:avLst/>
          </a:prstGeom>
        </p:spPr>
      </p:pic>
    </p:spTree>
    <p:extLst>
      <p:ext uri="{BB962C8B-B14F-4D97-AF65-F5344CB8AC3E}">
        <p14:creationId xmlns:p14="http://schemas.microsoft.com/office/powerpoint/2010/main" val="2684422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5BD67-4D8D-9B56-6674-4E562A38F5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B95DF-D90D-1507-1B47-CA97F79D5871}"/>
              </a:ext>
            </a:extLst>
          </p:cNvPr>
          <p:cNvSpPr>
            <a:spLocks noGrp="1"/>
          </p:cNvSpPr>
          <p:nvPr>
            <p:ph type="ctrTitle"/>
          </p:nvPr>
        </p:nvSpPr>
        <p:spPr/>
        <p:txBody>
          <a:bodyPr/>
          <a:lstStyle/>
          <a:p>
            <a:endParaRPr lang="en-US" noProof="0" dirty="0"/>
          </a:p>
        </p:txBody>
      </p:sp>
      <p:sp>
        <p:nvSpPr>
          <p:cNvPr id="3" name="Subtitle 2">
            <a:extLst>
              <a:ext uri="{FF2B5EF4-FFF2-40B4-BE49-F238E27FC236}">
                <a16:creationId xmlns:a16="http://schemas.microsoft.com/office/drawing/2014/main" id="{608250AB-A699-BA6A-8CB9-DD3EBA6E404D}"/>
              </a:ext>
            </a:extLst>
          </p:cNvPr>
          <p:cNvSpPr>
            <a:spLocks noGrp="1"/>
          </p:cNvSpPr>
          <p:nvPr>
            <p:ph type="subTitle" idx="1"/>
          </p:nvPr>
        </p:nvSpPr>
        <p:spPr/>
        <p:txBody>
          <a:bodyPr/>
          <a:lstStyle/>
          <a:p>
            <a:endParaRPr lang="en-US" noProof="0" dirty="0"/>
          </a:p>
        </p:txBody>
      </p:sp>
      <p:pic>
        <p:nvPicPr>
          <p:cNvPr id="4" name="Picture 3">
            <a:extLst>
              <a:ext uri="{FF2B5EF4-FFF2-40B4-BE49-F238E27FC236}">
                <a16:creationId xmlns:a16="http://schemas.microsoft.com/office/drawing/2014/main" id="{1F5B9402-58EE-4F43-75CA-6960814C5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68000" cy="6876000"/>
          </a:xfrm>
          <a:prstGeom prst="rect">
            <a:avLst/>
          </a:prstGeom>
        </p:spPr>
      </p:pic>
      <p:sp>
        <p:nvSpPr>
          <p:cNvPr id="5" name="TextBox 4">
            <a:extLst>
              <a:ext uri="{FF2B5EF4-FFF2-40B4-BE49-F238E27FC236}">
                <a16:creationId xmlns:a16="http://schemas.microsoft.com/office/drawing/2014/main" id="{22ACE289-7D06-0282-CCA4-AF1D7A6B020E}"/>
              </a:ext>
            </a:extLst>
          </p:cNvPr>
          <p:cNvSpPr txBox="1"/>
          <p:nvPr/>
        </p:nvSpPr>
        <p:spPr>
          <a:xfrm>
            <a:off x="3990558" y="2653646"/>
            <a:ext cx="4002428" cy="1384995"/>
          </a:xfrm>
          <a:prstGeom prst="rect">
            <a:avLst/>
          </a:prstGeom>
          <a:noFill/>
        </p:spPr>
        <p:txBody>
          <a:bodyPr wrap="square" rtlCol="0">
            <a:spAutoFit/>
          </a:bodyPr>
          <a:lstStyle/>
          <a:p>
            <a:pPr algn="ctr"/>
            <a:r>
              <a:rPr lang="en-US" sz="2800" b="1" dirty="0">
                <a:latin typeface="PT Sans Narrow"/>
                <a:cs typeface="PT Sans Narrow"/>
              </a:rPr>
              <a:t>Warning notice </a:t>
            </a:r>
          </a:p>
          <a:p>
            <a:pPr algn="ctr"/>
            <a:r>
              <a:rPr lang="en-US" sz="2800" b="1" dirty="0">
                <a:latin typeface="PT Sans Narrow"/>
                <a:cs typeface="PT Sans Narrow"/>
              </a:rPr>
              <a:t>&amp;</a:t>
            </a:r>
          </a:p>
          <a:p>
            <a:pPr algn="ctr"/>
            <a:r>
              <a:rPr lang="en-US" sz="2800" b="1" dirty="0">
                <a:latin typeface="PT Sans Narrow"/>
                <a:cs typeface="PT Sans Narrow"/>
              </a:rPr>
              <a:t>Ground (a) barring</a:t>
            </a:r>
          </a:p>
        </p:txBody>
      </p:sp>
    </p:spTree>
    <p:extLst>
      <p:ext uri="{BB962C8B-B14F-4D97-AF65-F5344CB8AC3E}">
        <p14:creationId xmlns:p14="http://schemas.microsoft.com/office/powerpoint/2010/main" val="3436436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47"/>
</p:tagLst>
</file>

<file path=ppt/tags/tag2.xml><?xml version="1.0" encoding="utf-8"?>
<p:tagLst xmlns:a="http://schemas.openxmlformats.org/drawingml/2006/main" xmlns:r="http://schemas.openxmlformats.org/officeDocument/2006/relationships" xmlns:p="http://schemas.openxmlformats.org/presentationml/2006/main">
  <p:tag name="TIMING" val="|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835c7d8-267d-473b-b9d3-6570713258c7" xsi:nil="true"/>
    <lcf76f155ced4ddcb4097134ff3c332f xmlns="446f96b5-a4c9-4705-ad94-36c8ebcdb53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EE8C7EBCA3CF4BA91B024AD90EFFE6" ma:contentTypeVersion="13" ma:contentTypeDescription="Create a new document." ma:contentTypeScope="" ma:versionID="26ebede65f1241c2caecba649e22c02a">
  <xsd:schema xmlns:xsd="http://www.w3.org/2001/XMLSchema" xmlns:xs="http://www.w3.org/2001/XMLSchema" xmlns:p="http://schemas.microsoft.com/office/2006/metadata/properties" xmlns:ns2="446f96b5-a4c9-4705-ad94-36c8ebcdb537" xmlns:ns3="7835c7d8-267d-473b-b9d3-6570713258c7" targetNamespace="http://schemas.microsoft.com/office/2006/metadata/properties" ma:root="true" ma:fieldsID="773182acc493efc40d3ee4459ae08c82" ns2:_="" ns3:_="">
    <xsd:import namespace="446f96b5-a4c9-4705-ad94-36c8ebcdb537"/>
    <xsd:import namespace="7835c7d8-267d-473b-b9d3-6570713258c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f96b5-a4c9-4705-ad94-36c8ebcdb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8c155d2-d769-42c7-a61f-a8f7d1895d8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35c7d8-267d-473b-b9d3-6570713258c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0ca50cf-71b9-413c-a0d5-433502e64075}" ma:internalName="TaxCatchAll" ma:showField="CatchAllData" ma:web="7835c7d8-267d-473b-b9d3-657071325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40EA02-518A-454A-9737-ECD1BF2448E6}">
  <ds:schemaRefs>
    <ds:schemaRef ds:uri="http://schemas.microsoft.com/office/2006/documentManagement/types"/>
    <ds:schemaRef ds:uri="http://www.w3.org/XML/1998/namespace"/>
    <ds:schemaRef ds:uri="http://purl.org/dc/dcmitype/"/>
    <ds:schemaRef ds:uri="2a2b1f1f-6c5e-45e9-99f9-f0854002d174"/>
    <ds:schemaRef ds:uri="http://schemas.openxmlformats.org/package/2006/metadata/core-properties"/>
    <ds:schemaRef ds:uri="http://purl.org/dc/elements/1.1/"/>
    <ds:schemaRef ds:uri="http://purl.org/dc/terms/"/>
    <ds:schemaRef ds:uri="http://schemas.microsoft.com/office/infopath/2007/PartnerControls"/>
    <ds:schemaRef ds:uri="75ba8e7c-1507-4120-9e04-335a26a7a7d6"/>
    <ds:schemaRef ds:uri="http://schemas.microsoft.com/office/2006/metadata/properties"/>
    <ds:schemaRef ds:uri="7835c7d8-267d-473b-b9d3-6570713258c7"/>
    <ds:schemaRef ds:uri="446f96b5-a4c9-4705-ad94-36c8ebcdb537"/>
  </ds:schemaRefs>
</ds:datastoreItem>
</file>

<file path=customXml/itemProps2.xml><?xml version="1.0" encoding="utf-8"?>
<ds:datastoreItem xmlns:ds="http://schemas.openxmlformats.org/officeDocument/2006/customXml" ds:itemID="{FD90AA40-5833-4E9E-8417-38FC4DEFC2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6f96b5-a4c9-4705-ad94-36c8ebcdb537"/>
    <ds:schemaRef ds:uri="7835c7d8-267d-473b-b9d3-657071325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00E388-574C-4B38-9346-40723F4924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2021</Words>
  <Application>Microsoft Office PowerPoint</Application>
  <PresentationFormat>Widescreen</PresentationFormat>
  <Paragraphs>190</Paragraphs>
  <Slides>21</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Calibri</vt:lpstr>
      <vt:lpstr>GDS Transport</vt:lpstr>
      <vt:lpstr>PT Sans Narrow</vt:lpstr>
      <vt:lpstr>Source Sans Pro</vt:lpstr>
      <vt:lpstr>Source Sans Pro Semibold</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Izindi Visagie</dc:creator>
  <cp:lastModifiedBy>Rakshika Roy</cp:lastModifiedBy>
  <cp:revision>30</cp:revision>
  <dcterms:created xsi:type="dcterms:W3CDTF">2015-09-29T20:01:36Z</dcterms:created>
  <dcterms:modified xsi:type="dcterms:W3CDTF">2025-05-09T13:20:19Z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0x0101003FEE8C7EBCA3CF4BA91B024AD90EFFE6</vt:lpwstr>
  </property>
  <property fmtid="{D5CDD505-2E9C-101B-9397-08002B2CF9AE}" pid="3" name="MediaServiceImageTags">
    <vt:lpwstr/>
  </property>
  <property fmtid="{D5CDD505-2E9C-101B-9397-08002B2CF9AE}" pid="4" name="Concern">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_ExtendedDescription">
    <vt:lpwstr/>
  </property>
  <property fmtid="{D5CDD505-2E9C-101B-9397-08002B2CF9AE}" pid="9" name="LinkBetweenDocuments">
    <vt:lpwstr>, </vt:lpwstr>
  </property>
  <property fmtid="{D5CDD505-2E9C-101B-9397-08002B2CF9AE}" pid="10" name="TriggerFlowInfo">
    <vt:lpwstr/>
  </property>
  <property fmtid="{D5CDD505-2E9C-101B-9397-08002B2CF9AE}" pid="11" name="ForReport">
    <vt:bool>false</vt:bool>
  </property>
  <property fmtid="{D5CDD505-2E9C-101B-9397-08002B2CF9AE}" pid="12" name="xd_Signature">
    <vt:bool>false</vt:bool>
  </property>
</Properties>
</file>