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97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P2y0MfZGoE2DIMo81MEcGmth9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51493-C795-4649-942F-D964A7C54E0A}" v="2" dt="2024-10-14T17:28:10.496"/>
  </p1510:revLst>
</p1510:revInfo>
</file>

<file path=ppt/tableStyles.xml><?xml version="1.0" encoding="utf-8"?>
<a:tblStyleLst xmlns:a="http://schemas.openxmlformats.org/drawingml/2006/main" def="{7BA18A14-A329-436C-9BA7-8C890975EEAD}">
  <a:tblStyle styleId="{7BA18A14-A329-436C-9BA7-8C890975EE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48"/>
      </p:cViewPr>
      <p:guideLst>
        <p:guide orient="horz"/>
        <p:guide pos="29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Have slide on at start for students to look at and think about.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They can discuss this in pairs or groups.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Don’t tell them the answer yet. This is revealed at the end of the session.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2-5 minutes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8d96cff01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Students can now think about what is needed in a town for people to live.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Ask questions such as ‘what else might you need to live other than a house?’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Get them thinking about services needed.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They can chat on their tables and make notes on their worksheets in the correct box.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2-3 minutes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308d96cff01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Here you feedback and give some suggestions of things needed to live.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You can ask them to offer their suggestions.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Ask questions such as ‘have you written anything I didn't think of?’ or ‘who also got some of these?’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Ask why these things are important or which they think is the most important.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2-10 minutes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Students can now think about what is needed in a town for people to work and play.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For work, ask questions such as ‘what might be needed so people can make money?’ Get them thinking about transport and electricity etc too.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For play, ask questions such as ‘what would you like to do with your free time?’ Get them thinking about what other age groups might want too.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They can chat on their tables and make notes on their worksheets in the correct box.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2-3 minutes</a:t>
            </a:r>
            <a:endParaRPr/>
          </a:p>
        </p:txBody>
      </p:sp>
      <p:sp>
        <p:nvSpPr>
          <p:cNvPr id="120" name="Google Shape;1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Here you feedback and give some suggestions of things needed to work.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Ask questions such as ‘have you written anything i didn't think of?’ or ‘who also got some of these?’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Ask why these things are important or which they think is the most important.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2-10 minutes</a:t>
            </a:r>
            <a:endParaRPr/>
          </a:p>
        </p:txBody>
      </p:sp>
      <p:sp>
        <p:nvSpPr>
          <p:cNvPr id="129" name="Google Shape;1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Pose the questions on the slide.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2-10 minutes.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This is an opportunity to have a look at some other peoples work.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Here you can see their initial dream down and their second attempt.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Discuss the differences.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2-5 minutes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8d96cff01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This should be the longest activity of the session.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This is an opportunity to do a ‘second draft’ of their dream town.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This time they include the live, work, play elements. Notice that this task does not have a time limit.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They can use their criteria lists from their worksheets and tick the box when they have included it.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5-20 minutes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308d96cff01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The task is for the to compare their ideas with others and get further inspiration.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5-10 minutes</a:t>
            </a:r>
            <a:endParaRPr/>
          </a:p>
        </p:txBody>
      </p:sp>
      <p:sp>
        <p:nvSpPr>
          <p:cNvPr id="159" name="Google Shape;1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This is a reflection of the tasks they have completed.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There is a section on their worksheet for them to answer the questions on the slide.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5-10 minutes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This slide is so that you can bring planning to the students and show them how they can be involved in planning even now at their age.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2-5 minutes</a:t>
            </a:r>
            <a:endParaRPr/>
          </a:p>
        </p:txBody>
      </p:sp>
      <p:sp>
        <p:nvSpPr>
          <p:cNvPr id="175" name="Google Shape;1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This is an opportunity for you to introduce yourself.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5-10 minutes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8d96cff01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Pose the questions on the slide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2-5 minutes</a:t>
            </a:r>
            <a:endParaRPr/>
          </a:p>
        </p:txBody>
      </p:sp>
      <p:sp>
        <p:nvSpPr>
          <p:cNvPr id="182" name="Google Shape;182;g308d96cff01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Finally, you reveal your project.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2-15 minutes</a:t>
            </a:r>
            <a:endParaRPr/>
          </a:p>
        </p:txBody>
      </p:sp>
      <p:sp>
        <p:nvSpPr>
          <p:cNvPr id="189" name="Google Shape;1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fff00b455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Pose the question - have you ever designed a place?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The images are of roblox and minecraft. There are lots of other games such as sims and animal crossing.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Talk about these types of games and give some the other examples.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Talk about how they have a design and build element.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Then move on to the next slide to get them to think and discuss.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2-5 minutes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2fff00b455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Ask them to think about what build style computer games they have played and what they designed in them.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Encourage them to chat to the people on their table about their experiences and what they have done in their games.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You can circulate the classroom to listen and participate in the discussions.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Once the discussion is over, you may wish to ask for some people to tell the class about their discussions.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5 - 10 minutes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ff00b455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Now we move on to them designing their dream town.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You may ask them to close their eyes and imaging what their dream town would look like.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Ask questions such as, what will it look like? What will be in it? What do you wish you could have built in the computer games but couldn’t?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This slide is about you introducing the task and getting them thinking.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2-5 minutes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fff00b455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The students now have the opportunity to draw their dream town.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This task is very open and is designed to allow them to do whatever they want.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They all need a blank piece of paper and materials to draw. They are given 120 seconds to do this task.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 : 5 minutes (including explanation)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ff00b455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Introduce the idea of ‘live, work, play’.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Places need somewhere for people to live, the ability for people to work and facilities to play and enjoy themselves. </a:t>
            </a:r>
            <a:endParaRPr sz="1418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2-3 minutes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fff00b455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8d96cff01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Explanation of what live, work, play means.</a:t>
            </a:r>
            <a:endParaRPr sz="1418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2-3 minutes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308d96cff01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8d96cff01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Introduce these three key ideas and explain what each of these things mean. </a:t>
            </a: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418">
                <a:latin typeface="Arial"/>
                <a:ea typeface="Arial"/>
                <a:cs typeface="Arial"/>
                <a:sym typeface="Arial"/>
              </a:rPr>
              <a:t>At this point give out the worksheets. </a:t>
            </a:r>
            <a:r>
              <a:rPr lang="en-US" sz="1418" i="1">
                <a:latin typeface="Arial"/>
                <a:ea typeface="Arial"/>
                <a:cs typeface="Arial"/>
                <a:sym typeface="Arial"/>
              </a:rPr>
              <a:t>It is important not to give out the worksheets before this slide otherwise it may influence their dream town design.</a:t>
            </a:r>
            <a:endParaRPr sz="1418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1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18" b="1">
                <a:latin typeface="Arial"/>
                <a:ea typeface="Arial"/>
                <a:cs typeface="Arial"/>
                <a:sym typeface="Arial"/>
              </a:rPr>
              <a:t>Suggested time: 2-3 minutes</a:t>
            </a:r>
            <a:endParaRPr sz="1418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308d96cff01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243135" y="1012047"/>
            <a:ext cx="4262924" cy="133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E234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F7E23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–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867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Char char="•"/>
              <a:defRPr sz="17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–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»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2"/>
          </p:nvPr>
        </p:nvSpPr>
        <p:spPr>
          <a:xfrm>
            <a:off x="243253" y="2595563"/>
            <a:ext cx="3793882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6"/>
              </a:spcBef>
              <a:spcAft>
                <a:spcPts val="0"/>
              </a:spcAft>
              <a:buClr>
                <a:schemeClr val="lt1"/>
              </a:buClr>
              <a:buSzPts val="1632"/>
              <a:buFont typeface="Arial"/>
              <a:buNone/>
              <a:defRPr sz="163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–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867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Char char="•"/>
              <a:defRPr sz="17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–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»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body" idx="3"/>
          </p:nvPr>
        </p:nvSpPr>
        <p:spPr>
          <a:xfrm>
            <a:off x="243254" y="4512470"/>
            <a:ext cx="3044584" cy="34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FFFFFF"/>
              </a:buClr>
              <a:buSzPts val="748"/>
              <a:buFont typeface="Arial"/>
              <a:buNone/>
              <a:defRPr sz="74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–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867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Char char="•"/>
              <a:defRPr sz="17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–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»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9174" y="17515"/>
            <a:ext cx="2807708" cy="1028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 Out Slide">
  <p:cSld name="Box Out Slid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45"/>
          <a:stretch/>
        </p:blipFill>
        <p:spPr>
          <a:xfrm>
            <a:off x="960353" y="-2027654"/>
            <a:ext cx="7123886" cy="7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>
            <a:spLocks noGrp="1"/>
          </p:cNvSpPr>
          <p:nvPr>
            <p:ph type="body" idx="1"/>
          </p:nvPr>
        </p:nvSpPr>
        <p:spPr>
          <a:xfrm>
            <a:off x="2033482" y="192904"/>
            <a:ext cx="5096898" cy="302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chemeClr val="lt1"/>
              </a:buClr>
              <a:buSzPts val="2652"/>
              <a:buFont typeface="Arial"/>
              <a:buNone/>
              <a:defRPr sz="265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–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867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Char char="•"/>
              <a:defRPr sz="17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–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»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1624687" y="1012047"/>
            <a:ext cx="5906710" cy="1339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7E234"/>
              </a:buClr>
              <a:buSzPts val="2600"/>
              <a:buFont typeface="Arial"/>
              <a:buNone/>
              <a:defRPr sz="2600" b="1" i="0" u="none" strike="noStrike" cap="none">
                <a:solidFill>
                  <a:srgbClr val="F7E23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–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867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Char char="•"/>
              <a:defRPr sz="17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–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»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2"/>
          </p:nvPr>
        </p:nvSpPr>
        <p:spPr>
          <a:xfrm>
            <a:off x="2695625" y="2620628"/>
            <a:ext cx="3793882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–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867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Char char="•"/>
              <a:defRPr sz="17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–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»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With Box Out">
  <p:cSld name="Text Slide With Box 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813" y="1174568"/>
            <a:ext cx="6672072" cy="3352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190734" y="113164"/>
            <a:ext cx="6762517" cy="9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>
                <a:srgbClr val="64A4CA"/>
              </a:buClr>
              <a:buSzPts val="2652"/>
              <a:buFont typeface="Arial"/>
              <a:buNone/>
              <a:defRPr sz="2652" b="0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–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867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Char char="•"/>
              <a:defRPr sz="17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–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»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2"/>
          </p:nvPr>
        </p:nvSpPr>
        <p:spPr>
          <a:xfrm>
            <a:off x="198062" y="2220523"/>
            <a:ext cx="4330211" cy="186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14C74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14C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–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867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Char char="•"/>
              <a:defRPr sz="17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–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»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3"/>
          </p:nvPr>
        </p:nvSpPr>
        <p:spPr>
          <a:xfrm>
            <a:off x="200758" y="1273970"/>
            <a:ext cx="6752492" cy="863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14C74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14C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–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867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Char char="•"/>
              <a:defRPr sz="17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–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»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" name="Google Shape;27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124" y="2137174"/>
            <a:ext cx="2157876" cy="215787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3"/>
          <p:cNvSpPr txBox="1">
            <a:spLocks noGrp="1"/>
          </p:cNvSpPr>
          <p:nvPr>
            <p:ph type="body" idx="4"/>
          </p:nvPr>
        </p:nvSpPr>
        <p:spPr>
          <a:xfrm>
            <a:off x="6884829" y="2614812"/>
            <a:ext cx="1758467" cy="137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–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867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Char char="•"/>
              <a:defRPr sz="17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–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»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59629" y="4586854"/>
            <a:ext cx="566342" cy="13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200335" y="154408"/>
            <a:ext cx="1917927" cy="403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14C7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14C7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–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867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768"/>
              <a:buFont typeface="Arial"/>
              <a:buChar char="•"/>
              <a:defRPr sz="17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–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»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595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596" algn="l" rtl="0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5"/>
          <p:cNvSpPr>
            <a:spLocks noGrp="1"/>
          </p:cNvSpPr>
          <p:nvPr>
            <p:ph type="pic" idx="2"/>
          </p:nvPr>
        </p:nvSpPr>
        <p:spPr>
          <a:xfrm>
            <a:off x="2334361" y="154408"/>
            <a:ext cx="6509239" cy="403562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159629" y="4586854"/>
            <a:ext cx="566342" cy="13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8"/>
              <a:buFont typeface="Arial"/>
              <a:buNone/>
              <a:defRPr sz="748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/>
        </p:nvSpPr>
        <p:spPr>
          <a:xfrm>
            <a:off x="487875" y="4756721"/>
            <a:ext cx="136793" cy="23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00" tIns="33850" rIns="67700" bIns="33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5"/>
              <a:buFont typeface="Arial"/>
              <a:buNone/>
            </a:pPr>
            <a:endParaRPr sz="106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775" y="-1"/>
            <a:ext cx="533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"/>
          <p:cNvSpPr txBox="1"/>
          <p:nvPr/>
        </p:nvSpPr>
        <p:spPr>
          <a:xfrm>
            <a:off x="6880667" y="1659598"/>
            <a:ext cx="2149033" cy="302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3A5D"/>
                </a:solidFill>
                <a:latin typeface="Arial"/>
                <a:ea typeface="Arial"/>
                <a:cs typeface="Arial"/>
                <a:sym typeface="Arial"/>
              </a:rPr>
              <a:t>What do you think this is?</a:t>
            </a:r>
            <a:endParaRPr sz="1900" b="1" i="0" u="none" strike="noStrike" cap="none">
              <a:solidFill>
                <a:srgbClr val="003A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1900" b="1" i="0" u="none" strike="noStrike" cap="none">
              <a:solidFill>
                <a:srgbClr val="F7E2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"/>
          <p:cNvSpPr txBox="1"/>
          <p:nvPr/>
        </p:nvSpPr>
        <p:spPr>
          <a:xfrm>
            <a:off x="93976" y="4143084"/>
            <a:ext cx="1467000" cy="900300"/>
          </a:xfrm>
          <a:prstGeom prst="rect">
            <a:avLst/>
          </a:prstGeom>
          <a:solidFill>
            <a:srgbClr val="B9D9E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/>
              <a:t>P</a:t>
            </a: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hoto be substituted with case study image of ambassador's choice.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8d96cff01_1_18"/>
          <p:cNvSpPr txBox="1">
            <a:spLocks noGrp="1"/>
          </p:cNvSpPr>
          <p:nvPr>
            <p:ph type="body" idx="1"/>
          </p:nvPr>
        </p:nvSpPr>
        <p:spPr>
          <a:xfrm>
            <a:off x="146334" y="1286277"/>
            <a:ext cx="6762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What do people need to live?</a:t>
            </a:r>
            <a:endParaRPr b="1"/>
          </a:p>
        </p:txBody>
      </p:sp>
      <p:sp>
        <p:nvSpPr>
          <p:cNvPr id="108" name="Google Shape;108;g308d96cff01_1_18"/>
          <p:cNvSpPr txBox="1">
            <a:spLocks noGrp="1"/>
          </p:cNvSpPr>
          <p:nvPr>
            <p:ph type="body" idx="4"/>
          </p:nvPr>
        </p:nvSpPr>
        <p:spPr>
          <a:xfrm>
            <a:off x="6908934" y="2571750"/>
            <a:ext cx="17586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rgbClr val="B9D9EC"/>
                </a:solidFill>
              </a:rPr>
              <a:t>Chat to people on your table</a:t>
            </a:r>
            <a:endParaRPr sz="2400">
              <a:solidFill>
                <a:srgbClr val="B9D9EC"/>
              </a:solidFill>
            </a:endParaRPr>
          </a:p>
        </p:txBody>
      </p:sp>
      <p:sp>
        <p:nvSpPr>
          <p:cNvPr id="109" name="Google Shape;109;g308d96cff01_1_18"/>
          <p:cNvSpPr txBox="1">
            <a:spLocks noGrp="1"/>
          </p:cNvSpPr>
          <p:nvPr>
            <p:ph type="sldNum" idx="12"/>
          </p:nvPr>
        </p:nvSpPr>
        <p:spPr>
          <a:xfrm>
            <a:off x="159629" y="4586854"/>
            <a:ext cx="5664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0" name="Google Shape;110;g308d96cff01_1_18"/>
          <p:cNvSpPr txBox="1">
            <a:spLocks noGrp="1"/>
          </p:cNvSpPr>
          <p:nvPr>
            <p:ph type="body" idx="2"/>
          </p:nvPr>
        </p:nvSpPr>
        <p:spPr>
          <a:xfrm>
            <a:off x="208748" y="2451150"/>
            <a:ext cx="5394300" cy="2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/>
              <a:t>Make a list of things you think need to be in a town so that people can </a:t>
            </a:r>
            <a:r>
              <a:rPr lang="en-US" sz="2600" b="1"/>
              <a:t>live</a:t>
            </a:r>
            <a:r>
              <a:rPr lang="en-US" sz="2600"/>
              <a:t>.</a:t>
            </a:r>
            <a:endParaRPr/>
          </a:p>
        </p:txBody>
      </p:sp>
      <p:pic>
        <p:nvPicPr>
          <p:cNvPr id="111" name="Google Shape;111;g308d96cff01_1_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612"/>
            <a:ext cx="9144000" cy="9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00" y="219350"/>
            <a:ext cx="2068425" cy="47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2398474" y="347025"/>
            <a:ext cx="6205800" cy="3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7E234"/>
              </a:buClr>
              <a:buSzPts val="2600"/>
              <a:buFont typeface="Arial"/>
              <a:buNone/>
            </a:pPr>
            <a:r>
              <a:rPr lang="en-US" sz="4700" b="1">
                <a:solidFill>
                  <a:srgbClr val="003A5D"/>
                </a:solidFill>
              </a:rPr>
              <a:t>Live</a:t>
            </a:r>
            <a:endParaRPr sz="2800">
              <a:solidFill>
                <a:srgbClr val="B9D9E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800">
                <a:solidFill>
                  <a:srgbClr val="B9D9EC"/>
                </a:solidFill>
              </a:rPr>
              <a:t>What do people need to </a:t>
            </a:r>
            <a:r>
              <a:rPr lang="en-US" sz="2800" b="1">
                <a:solidFill>
                  <a:srgbClr val="B9D9EC"/>
                </a:solidFill>
              </a:rPr>
              <a:t>live</a:t>
            </a:r>
            <a:r>
              <a:rPr lang="en-US" sz="2800">
                <a:solidFill>
                  <a:srgbClr val="B9D9EC"/>
                </a:solidFill>
              </a:rPr>
              <a:t>?</a:t>
            </a:r>
            <a:endParaRPr sz="2800">
              <a:solidFill>
                <a:srgbClr val="B9D9E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800">
              <a:solidFill>
                <a:srgbClr val="B9D9EC"/>
              </a:solidFill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B9D9EC"/>
                </a:solidFill>
                <a:latin typeface="Arial"/>
                <a:ea typeface="Arial"/>
                <a:cs typeface="Arial"/>
                <a:sym typeface="Arial"/>
              </a:rPr>
              <a:t>Houses</a:t>
            </a:r>
            <a:endParaRPr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B9D9EC"/>
                </a:solidFill>
                <a:latin typeface="Arial"/>
                <a:ea typeface="Arial"/>
                <a:cs typeface="Arial"/>
                <a:sym typeface="Arial"/>
              </a:rPr>
              <a:t>Doctors</a:t>
            </a:r>
            <a:endParaRPr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B9D9EC"/>
                </a:solidFill>
                <a:latin typeface="Arial"/>
                <a:ea typeface="Arial"/>
                <a:cs typeface="Arial"/>
                <a:sym typeface="Arial"/>
              </a:rPr>
              <a:t>Dentist</a:t>
            </a:r>
            <a:endParaRPr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B9D9EC"/>
                </a:solidFill>
                <a:latin typeface="Arial"/>
                <a:ea typeface="Arial"/>
                <a:cs typeface="Arial"/>
                <a:sym typeface="Arial"/>
              </a:rPr>
              <a:t>Supermarket</a:t>
            </a:r>
            <a:endParaRPr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B9D9EC"/>
                </a:solidFill>
                <a:latin typeface="Arial"/>
                <a:ea typeface="Arial"/>
                <a:cs typeface="Arial"/>
                <a:sym typeface="Arial"/>
              </a:rPr>
              <a:t>Shops</a:t>
            </a:r>
            <a:endParaRPr/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rgbClr val="B9D9EC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 sz="2200" b="0" i="0" u="none" strike="noStrike" cap="none">
              <a:solidFill>
                <a:srgbClr val="B9D9E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146325" y="1286275"/>
            <a:ext cx="84222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A4CA"/>
              </a:buClr>
              <a:buSzPts val="3200"/>
              <a:buNone/>
            </a:pPr>
            <a:r>
              <a:rPr lang="en-US" sz="3200" b="1"/>
              <a:t>What do people need to work and play?</a:t>
            </a:r>
            <a:endParaRPr b="1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4"/>
          </p:nvPr>
        </p:nvSpPr>
        <p:spPr>
          <a:xfrm>
            <a:off x="6908934" y="2571750"/>
            <a:ext cx="17586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rgbClr val="B9D9EC"/>
                </a:solidFill>
              </a:rPr>
              <a:t>Chat to people on your table</a:t>
            </a:r>
            <a:endParaRPr sz="2400">
              <a:solidFill>
                <a:srgbClr val="B9D9EC"/>
              </a:solidFill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159629" y="4586854"/>
            <a:ext cx="566342" cy="13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2"/>
          </p:nvPr>
        </p:nvSpPr>
        <p:spPr>
          <a:xfrm>
            <a:off x="208748" y="2451150"/>
            <a:ext cx="5394300" cy="2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/>
              <a:t>Make a list of things you think need to be in a town so that people can </a:t>
            </a:r>
            <a:r>
              <a:rPr lang="en-US" sz="2600" b="1"/>
              <a:t>work </a:t>
            </a:r>
            <a:r>
              <a:rPr lang="en-US" sz="2600"/>
              <a:t>and </a:t>
            </a:r>
            <a:r>
              <a:rPr lang="en-US" sz="2600" b="1"/>
              <a:t>play</a:t>
            </a:r>
            <a:r>
              <a:rPr lang="en-US" sz="2600"/>
              <a:t>.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612"/>
            <a:ext cx="9144000" cy="9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body" idx="2"/>
          </p:nvPr>
        </p:nvSpPr>
        <p:spPr>
          <a:xfrm>
            <a:off x="2399825" y="351250"/>
            <a:ext cx="3028200" cy="4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7E234"/>
              </a:buClr>
              <a:buSzPts val="2600"/>
              <a:buNone/>
            </a:pPr>
            <a:r>
              <a:rPr lang="en-US" sz="4700" b="1">
                <a:solidFill>
                  <a:srgbClr val="003A5D"/>
                </a:solidFill>
              </a:rPr>
              <a:t>Work</a:t>
            </a:r>
            <a:endParaRPr sz="2800">
              <a:solidFill>
                <a:srgbClr val="B9D9E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800">
                <a:solidFill>
                  <a:srgbClr val="B9D9EC"/>
                </a:solidFill>
              </a:rPr>
              <a:t>What do people need to </a:t>
            </a:r>
            <a:r>
              <a:rPr lang="en-US" sz="2800" b="1">
                <a:solidFill>
                  <a:srgbClr val="B9D9EC"/>
                </a:solidFill>
              </a:rPr>
              <a:t>work</a:t>
            </a:r>
            <a:r>
              <a:rPr lang="en-US" sz="2800">
                <a:solidFill>
                  <a:srgbClr val="B9D9EC"/>
                </a:solidFill>
              </a:rPr>
              <a:t>?</a:t>
            </a:r>
            <a:endParaRPr sz="2800">
              <a:solidFill>
                <a:srgbClr val="B9D9E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800">
              <a:solidFill>
                <a:srgbClr val="B9D9EC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400"/>
              <a:buChar char="●"/>
            </a:pPr>
            <a:r>
              <a:rPr lang="en-US" sz="2400">
                <a:solidFill>
                  <a:srgbClr val="B9D9EC"/>
                </a:solidFill>
              </a:rPr>
              <a:t>Offices</a:t>
            </a:r>
            <a:endParaRPr sz="2400">
              <a:solidFill>
                <a:srgbClr val="B9D9EC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400"/>
              <a:buChar char="●"/>
            </a:pPr>
            <a:r>
              <a:rPr lang="en-US" sz="2400">
                <a:solidFill>
                  <a:srgbClr val="B9D9EC"/>
                </a:solidFill>
              </a:rPr>
              <a:t>Factory</a:t>
            </a:r>
            <a:endParaRPr sz="2400">
              <a:solidFill>
                <a:srgbClr val="B9D9EC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400"/>
              <a:buChar char="●"/>
            </a:pPr>
            <a:r>
              <a:rPr lang="en-US" sz="2400">
                <a:solidFill>
                  <a:srgbClr val="B9D9EC"/>
                </a:solidFill>
              </a:rPr>
              <a:t>Roads</a:t>
            </a:r>
            <a:endParaRPr sz="2400">
              <a:solidFill>
                <a:srgbClr val="B9D9EC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400"/>
              <a:buChar char="●"/>
            </a:pPr>
            <a:r>
              <a:rPr lang="en-US" sz="2400">
                <a:solidFill>
                  <a:srgbClr val="B9D9EC"/>
                </a:solidFill>
              </a:rPr>
              <a:t>Electricity</a:t>
            </a:r>
            <a:endParaRPr sz="2400">
              <a:solidFill>
                <a:srgbClr val="B9D9EC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400"/>
              <a:buChar char="●"/>
            </a:pPr>
            <a:r>
              <a:rPr lang="en-US" sz="2400">
                <a:solidFill>
                  <a:srgbClr val="B9D9EC"/>
                </a:solidFill>
              </a:rPr>
              <a:t>Internet</a:t>
            </a:r>
            <a:endParaRPr sz="2400">
              <a:solidFill>
                <a:srgbClr val="B9D9EC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400"/>
              <a:buChar char="●"/>
            </a:pPr>
            <a:r>
              <a:rPr lang="en-US" sz="2400">
                <a:solidFill>
                  <a:srgbClr val="B9D9EC"/>
                </a:solidFill>
              </a:rPr>
              <a:t>Transport</a:t>
            </a:r>
            <a:endParaRPr sz="2400">
              <a:solidFill>
                <a:srgbClr val="B9D9E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800">
              <a:solidFill>
                <a:srgbClr val="B9D9E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800">
              <a:solidFill>
                <a:srgbClr val="B9D9E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/>
          </a:p>
          <a:p>
            <a:pPr marL="889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800">
              <a:solidFill>
                <a:srgbClr val="B9D9EC"/>
              </a:solidFill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00" y="219350"/>
            <a:ext cx="2068425" cy="47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>
            <a:spLocks noGrp="1"/>
          </p:cNvSpPr>
          <p:nvPr>
            <p:ph type="body" idx="2"/>
          </p:nvPr>
        </p:nvSpPr>
        <p:spPr>
          <a:xfrm>
            <a:off x="5678375" y="351250"/>
            <a:ext cx="3028200" cy="4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7E234"/>
              </a:buClr>
              <a:buSzPts val="2600"/>
              <a:buNone/>
            </a:pPr>
            <a:r>
              <a:rPr lang="en-US" sz="4700" b="1">
                <a:solidFill>
                  <a:srgbClr val="003A5D"/>
                </a:solidFill>
              </a:rPr>
              <a:t>Play</a:t>
            </a:r>
            <a:endParaRPr sz="2800">
              <a:solidFill>
                <a:srgbClr val="B9D9E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800">
                <a:solidFill>
                  <a:srgbClr val="B9D9EC"/>
                </a:solidFill>
              </a:rPr>
              <a:t>What do people need to </a:t>
            </a:r>
            <a:r>
              <a:rPr lang="en-US" sz="2800" b="1">
                <a:solidFill>
                  <a:srgbClr val="B9D9EC"/>
                </a:solidFill>
              </a:rPr>
              <a:t>play</a:t>
            </a:r>
            <a:r>
              <a:rPr lang="en-US" sz="2800">
                <a:solidFill>
                  <a:srgbClr val="B9D9EC"/>
                </a:solidFill>
              </a:rPr>
              <a:t>?</a:t>
            </a:r>
            <a:endParaRPr sz="2800">
              <a:solidFill>
                <a:srgbClr val="B9D9E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800">
              <a:solidFill>
                <a:srgbClr val="B9D9EC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400"/>
              <a:buChar char="●"/>
            </a:pPr>
            <a:r>
              <a:rPr lang="en-US" sz="2400">
                <a:solidFill>
                  <a:srgbClr val="B9D9EC"/>
                </a:solidFill>
              </a:rPr>
              <a:t>Restaurants</a:t>
            </a:r>
            <a:endParaRPr sz="2400">
              <a:solidFill>
                <a:srgbClr val="B9D9EC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400"/>
              <a:buChar char="●"/>
            </a:pPr>
            <a:r>
              <a:rPr lang="en-US" sz="2400">
                <a:solidFill>
                  <a:srgbClr val="B9D9EC"/>
                </a:solidFill>
              </a:rPr>
              <a:t>Cafe</a:t>
            </a:r>
            <a:endParaRPr sz="2400">
              <a:solidFill>
                <a:srgbClr val="B9D9EC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400"/>
              <a:buChar char="●"/>
            </a:pPr>
            <a:r>
              <a:rPr lang="en-US" sz="2400">
                <a:solidFill>
                  <a:srgbClr val="B9D9EC"/>
                </a:solidFill>
              </a:rPr>
              <a:t>Park</a:t>
            </a:r>
            <a:endParaRPr sz="2400">
              <a:solidFill>
                <a:srgbClr val="B9D9EC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400"/>
              <a:buChar char="●"/>
            </a:pPr>
            <a:r>
              <a:rPr lang="en-US" sz="2400">
                <a:solidFill>
                  <a:srgbClr val="B9D9EC"/>
                </a:solidFill>
              </a:rPr>
              <a:t>Cinema</a:t>
            </a:r>
            <a:endParaRPr sz="2400">
              <a:solidFill>
                <a:srgbClr val="B9D9EC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400"/>
              <a:buChar char="●"/>
            </a:pPr>
            <a:r>
              <a:rPr lang="en-US" sz="2400">
                <a:solidFill>
                  <a:srgbClr val="B9D9EC"/>
                </a:solidFill>
              </a:rPr>
              <a:t>Bowling</a:t>
            </a:r>
            <a:endParaRPr sz="2400">
              <a:solidFill>
                <a:srgbClr val="B9D9EC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9D9EC"/>
              </a:buClr>
              <a:buSzPts val="2400"/>
              <a:buChar char="●"/>
            </a:pPr>
            <a:r>
              <a:rPr lang="en-US" sz="2400">
                <a:solidFill>
                  <a:srgbClr val="B9D9EC"/>
                </a:solidFill>
              </a:rPr>
              <a:t>Library</a:t>
            </a:r>
            <a:endParaRPr sz="2400">
              <a:solidFill>
                <a:srgbClr val="B9D9E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800">
              <a:solidFill>
                <a:srgbClr val="B9D9E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800">
              <a:solidFill>
                <a:srgbClr val="B9D9E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889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800">
              <a:solidFill>
                <a:srgbClr val="B9D9E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body" idx="1"/>
          </p:nvPr>
        </p:nvSpPr>
        <p:spPr>
          <a:xfrm>
            <a:off x="224790" y="295770"/>
            <a:ext cx="8694420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234"/>
              </a:buClr>
              <a:buSzPts val="2600"/>
              <a:buNone/>
            </a:pPr>
            <a:r>
              <a:rPr lang="en-US" sz="4700">
                <a:solidFill>
                  <a:srgbClr val="003A5D"/>
                </a:solidFill>
              </a:rPr>
              <a:t>Your dream town</a:t>
            </a:r>
            <a:endParaRPr sz="4700">
              <a:solidFill>
                <a:srgbClr val="003A5D"/>
              </a:solidFill>
            </a:endParaRPr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2"/>
          </p:nvPr>
        </p:nvSpPr>
        <p:spPr>
          <a:xfrm>
            <a:off x="421800" y="2095912"/>
            <a:ext cx="8300400" cy="226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400">
                <a:solidFill>
                  <a:srgbClr val="B9D9EC"/>
                </a:solidFill>
              </a:rPr>
              <a:t>Did your dream town have places for people to live, work and play?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400">
              <a:solidFill>
                <a:srgbClr val="B9D9E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400">
                <a:solidFill>
                  <a:srgbClr val="B9D9EC"/>
                </a:solidFill>
              </a:rPr>
              <a:t>What do you think is missing from your dream town?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400">
              <a:solidFill>
                <a:srgbClr val="B9D9E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400">
                <a:solidFill>
                  <a:srgbClr val="B9D9EC"/>
                </a:solidFill>
              </a:rPr>
              <a:t>Would it really be a dream town if it doesn’t have places to live, work and play?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000">
              <a:solidFill>
                <a:srgbClr val="B9D9EC"/>
              </a:solidFill>
            </a:endParaRPr>
          </a:p>
          <a:p>
            <a:pPr marL="889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140" name="Google Shape;140;p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90" y="1155026"/>
            <a:ext cx="8694420" cy="710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sldNum" idx="12"/>
          </p:nvPr>
        </p:nvSpPr>
        <p:spPr>
          <a:xfrm>
            <a:off x="159629" y="4586854"/>
            <a:ext cx="566342" cy="13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8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6750" y="105876"/>
            <a:ext cx="91440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A4CA"/>
              </a:buClr>
              <a:buSzPts val="3200"/>
              <a:buNone/>
            </a:pPr>
            <a:r>
              <a:rPr lang="en-US" sz="3200" b="1"/>
              <a:t>Examples</a:t>
            </a:r>
            <a:endParaRPr b="1"/>
          </a:p>
        </p:txBody>
      </p:sp>
      <p:graphicFrame>
        <p:nvGraphicFramePr>
          <p:cNvPr id="147" name="Google Shape;147;p29"/>
          <p:cNvGraphicFramePr/>
          <p:nvPr/>
        </p:nvGraphicFramePr>
        <p:xfrm>
          <a:off x="159625" y="765525"/>
          <a:ext cx="8918250" cy="4219200"/>
        </p:xfrm>
        <a:graphic>
          <a:graphicData uri="http://schemas.openxmlformats.org/drawingml/2006/table">
            <a:tbl>
              <a:tblPr>
                <a:noFill/>
                <a:tableStyleId>{7BA18A14-A329-436C-9BA7-8C890975EEAD}</a:tableStyleId>
              </a:tblPr>
              <a:tblGrid>
                <a:gridCol w="445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9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014C74"/>
                          </a:solidFill>
                        </a:rPr>
                        <a:t>Before</a:t>
                      </a:r>
                      <a:endParaRPr sz="2200" b="1">
                        <a:solidFill>
                          <a:srgbClr val="014C74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014C74"/>
                          </a:solidFill>
                        </a:rPr>
                        <a:t>After</a:t>
                      </a:r>
                      <a:endParaRPr sz="2200" b="1">
                        <a:solidFill>
                          <a:srgbClr val="014C74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8" name="Google Shape;148;p29"/>
          <p:cNvCxnSpPr/>
          <p:nvPr/>
        </p:nvCxnSpPr>
        <p:spPr>
          <a:xfrm>
            <a:off x="4619725" y="755375"/>
            <a:ext cx="7200" cy="4233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08d96cff01_1_39"/>
          <p:cNvSpPr txBox="1">
            <a:spLocks noGrp="1"/>
          </p:cNvSpPr>
          <p:nvPr>
            <p:ph type="sldNum" idx="12"/>
          </p:nvPr>
        </p:nvSpPr>
        <p:spPr>
          <a:xfrm>
            <a:off x="159629" y="4586854"/>
            <a:ext cx="5664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8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54" name="Google Shape;154;g308d96cff01_1_39"/>
          <p:cNvSpPr txBox="1">
            <a:spLocks noGrp="1"/>
          </p:cNvSpPr>
          <p:nvPr>
            <p:ph type="body" idx="1"/>
          </p:nvPr>
        </p:nvSpPr>
        <p:spPr>
          <a:xfrm>
            <a:off x="0" y="1286277"/>
            <a:ext cx="9144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A4CA"/>
              </a:buClr>
              <a:buSzPts val="3200"/>
              <a:buNone/>
            </a:pPr>
            <a:r>
              <a:rPr lang="en-US" sz="3200" b="1"/>
              <a:t>Draw your dream town again</a:t>
            </a:r>
            <a:endParaRPr b="1"/>
          </a:p>
        </p:txBody>
      </p:sp>
      <p:sp>
        <p:nvSpPr>
          <p:cNvPr id="155" name="Google Shape;155;g308d96cff01_1_39"/>
          <p:cNvSpPr txBox="1"/>
          <p:nvPr/>
        </p:nvSpPr>
        <p:spPr>
          <a:xfrm>
            <a:off x="0" y="2451150"/>
            <a:ext cx="9144000" cy="2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63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rPr>
              <a:t>Have another go at designing your dream town</a:t>
            </a:r>
            <a:endParaRPr/>
          </a:p>
          <a:p>
            <a:pPr marL="63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rPr>
              <a:t>Think about what you need to include for live – work - play</a:t>
            </a:r>
            <a:endParaRPr/>
          </a:p>
        </p:txBody>
      </p:sp>
      <p:pic>
        <p:nvPicPr>
          <p:cNvPr id="156" name="Google Shape;156;g308d96cff01_1_3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612"/>
            <a:ext cx="9144000" cy="9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sldNum" idx="12"/>
          </p:nvPr>
        </p:nvSpPr>
        <p:spPr>
          <a:xfrm>
            <a:off x="159629" y="4586854"/>
            <a:ext cx="566342" cy="13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8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0" y="1286277"/>
            <a:ext cx="9144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A4CA"/>
              </a:buClr>
              <a:buSzPts val="3200"/>
              <a:buNone/>
            </a:pPr>
            <a:r>
              <a:rPr lang="en-US" sz="3200" b="1"/>
              <a:t>Everyone’s dream towns</a:t>
            </a:r>
            <a:endParaRPr b="1"/>
          </a:p>
        </p:txBody>
      </p:sp>
      <p:sp>
        <p:nvSpPr>
          <p:cNvPr id="163" name="Google Shape;163;p30"/>
          <p:cNvSpPr txBox="1"/>
          <p:nvPr/>
        </p:nvSpPr>
        <p:spPr>
          <a:xfrm>
            <a:off x="0" y="2232777"/>
            <a:ext cx="9144000" cy="2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63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rPr>
              <a:t>Walk around the room and have a look at the dream towns everyone has designed.</a:t>
            </a:r>
            <a:endParaRPr/>
          </a:p>
          <a:p>
            <a:pPr marL="63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rPr>
              <a:t>What is different to yours?</a:t>
            </a:r>
            <a:endParaRPr/>
          </a:p>
          <a:p>
            <a:pPr marL="63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rPr>
              <a:t>What do you like?</a:t>
            </a:r>
            <a:endParaRPr/>
          </a:p>
          <a:p>
            <a:pPr marL="635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rgbClr val="64A4CA"/>
                </a:solidFill>
                <a:latin typeface="Arial"/>
                <a:ea typeface="Arial"/>
                <a:cs typeface="Arial"/>
                <a:sym typeface="Arial"/>
              </a:rPr>
              <a:t>Is there anything you want to change about yours now?</a:t>
            </a:r>
            <a:endParaRPr/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612"/>
            <a:ext cx="9144000" cy="9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sldNum" idx="12"/>
          </p:nvPr>
        </p:nvSpPr>
        <p:spPr>
          <a:xfrm>
            <a:off x="159629" y="4586854"/>
            <a:ext cx="566342" cy="13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8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0" y="1286277"/>
            <a:ext cx="91440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A4CA"/>
              </a:buClr>
              <a:buSzPts val="3200"/>
              <a:buNone/>
            </a:pPr>
            <a:r>
              <a:rPr lang="en-US" sz="3200" b="1"/>
              <a:t>Your dream town - a summary</a:t>
            </a:r>
            <a:endParaRPr b="1"/>
          </a:p>
        </p:txBody>
      </p:sp>
      <p:sp>
        <p:nvSpPr>
          <p:cNvPr id="171" name="Google Shape;171;p31"/>
          <p:cNvSpPr txBox="1"/>
          <p:nvPr/>
        </p:nvSpPr>
        <p:spPr>
          <a:xfrm>
            <a:off x="0" y="1913352"/>
            <a:ext cx="9144000" cy="26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A4CA"/>
              </a:buClr>
              <a:buSzPts val="1900"/>
              <a:buAutoNum type="arabicPeriod"/>
            </a:pPr>
            <a:r>
              <a:rPr lang="en-US" sz="1900" b="1" i="0" u="none" strike="noStrike" cap="none">
                <a:solidFill>
                  <a:srgbClr val="64A4CA"/>
                </a:solidFill>
              </a:rPr>
              <a:t>How is your new dream town different from the one you drew at the start of the session?</a:t>
            </a:r>
            <a:endParaRPr sz="1900" b="1" i="0" u="none" strike="noStrike" cap="none">
              <a:solidFill>
                <a:srgbClr val="64A4CA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rgbClr val="64A4CA"/>
                </a:solidFill>
              </a:rPr>
              <a:t>My dream town is different because…</a:t>
            </a:r>
            <a:endParaRPr sz="1900" i="1">
              <a:solidFill>
                <a:srgbClr val="64A4CA"/>
              </a:solidFill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64A4C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A4CA"/>
              </a:buClr>
              <a:buSzPts val="1900"/>
              <a:buAutoNum type="arabicPeriod"/>
            </a:pPr>
            <a:r>
              <a:rPr lang="en-US" sz="1900" b="1" i="0" u="none" strike="noStrike" cap="none">
                <a:solidFill>
                  <a:srgbClr val="64A4CA"/>
                </a:solidFill>
              </a:rPr>
              <a:t>Why did you do things differently?</a:t>
            </a:r>
            <a:endParaRPr sz="1900" b="1" i="0" u="none" strike="noStrike" cap="none">
              <a:solidFill>
                <a:srgbClr val="64A4CA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rgbClr val="64A4CA"/>
                </a:solidFill>
              </a:rPr>
              <a:t>I changed my dream town because…</a:t>
            </a:r>
            <a:endParaRPr sz="1900" i="1">
              <a:solidFill>
                <a:srgbClr val="64A4CA"/>
              </a:solidFill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64A4C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A4CA"/>
              </a:buClr>
              <a:buSzPts val="1900"/>
              <a:buAutoNum type="arabicPeriod"/>
            </a:pPr>
            <a:r>
              <a:rPr lang="en-US" sz="1900" b="1" i="0" u="none" strike="noStrike" cap="none">
                <a:solidFill>
                  <a:srgbClr val="64A4CA"/>
                </a:solidFill>
              </a:rPr>
              <a:t>If you did it again, is there anything you would change? Why?</a:t>
            </a:r>
            <a:endParaRPr sz="1900" b="1" i="0" u="none" strike="noStrike" cap="none">
              <a:solidFill>
                <a:srgbClr val="64A4CA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rgbClr val="64A4CA"/>
                </a:solidFill>
              </a:rPr>
              <a:t>Next time, I would…</a:t>
            </a:r>
            <a:endParaRPr sz="1900" i="1">
              <a:solidFill>
                <a:srgbClr val="64A4CA"/>
              </a:solidFill>
            </a:endParaRPr>
          </a:p>
        </p:txBody>
      </p:sp>
      <p:pic>
        <p:nvPicPr>
          <p:cNvPr id="172" name="Google Shape;172;p3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612"/>
            <a:ext cx="9144000" cy="9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body" idx="1"/>
          </p:nvPr>
        </p:nvSpPr>
        <p:spPr>
          <a:xfrm>
            <a:off x="224800" y="295773"/>
            <a:ext cx="86943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234"/>
              </a:buClr>
              <a:buSzPts val="2600"/>
              <a:buNone/>
            </a:pPr>
            <a:r>
              <a:rPr lang="en-US" sz="4500">
                <a:solidFill>
                  <a:srgbClr val="003A5D"/>
                </a:solidFill>
              </a:rPr>
              <a:t>Over to you…</a:t>
            </a:r>
            <a:endParaRPr sz="4500">
              <a:solidFill>
                <a:srgbClr val="003A5D"/>
              </a:solidFill>
            </a:endParaRPr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2"/>
          </p:nvPr>
        </p:nvSpPr>
        <p:spPr>
          <a:xfrm>
            <a:off x="289200" y="1058675"/>
            <a:ext cx="8565600" cy="3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1800" b="1">
                <a:solidFill>
                  <a:srgbClr val="014C74"/>
                </a:solidFill>
              </a:rPr>
              <a:t>Planning isn’t just for planners - you can get involved too through public consultations.</a:t>
            </a:r>
            <a:endParaRPr sz="1600" b="1">
              <a:solidFill>
                <a:srgbClr val="014C7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1800">
              <a:solidFill>
                <a:srgbClr val="014C7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1800">
                <a:solidFill>
                  <a:srgbClr val="014C74"/>
                </a:solidFill>
              </a:rPr>
              <a:t>A public consultation in the UK is when people in a community are asked what they think about plans to build new things, like houses or parks.</a:t>
            </a:r>
            <a:endParaRPr sz="1800">
              <a:solidFill>
                <a:srgbClr val="014C7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1800">
              <a:solidFill>
                <a:srgbClr val="014C74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C74"/>
              </a:buClr>
              <a:buSzPts val="1800"/>
              <a:buChar char="●"/>
            </a:pPr>
            <a:r>
              <a:rPr lang="en-US" sz="1800">
                <a:solidFill>
                  <a:srgbClr val="014C74"/>
                </a:solidFill>
              </a:rPr>
              <a:t>People can look at the plans and see what's being built.</a:t>
            </a:r>
            <a:endParaRPr sz="1800">
              <a:solidFill>
                <a:srgbClr val="014C74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C74"/>
              </a:buClr>
              <a:buSzPts val="1800"/>
              <a:buChar char="●"/>
            </a:pPr>
            <a:r>
              <a:rPr lang="en-US" sz="1800">
                <a:solidFill>
                  <a:srgbClr val="014C74"/>
                </a:solidFill>
              </a:rPr>
              <a:t>They can say if they like it or if they have worries.</a:t>
            </a:r>
            <a:endParaRPr sz="1800">
              <a:solidFill>
                <a:srgbClr val="014C74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C74"/>
              </a:buClr>
              <a:buSzPts val="1800"/>
              <a:buChar char="●"/>
            </a:pPr>
            <a:r>
              <a:rPr lang="en-US" sz="1800">
                <a:solidFill>
                  <a:srgbClr val="014C74"/>
                </a:solidFill>
              </a:rPr>
              <a:t>They can ask questions to learn more.</a:t>
            </a:r>
            <a:endParaRPr sz="1800">
              <a:solidFill>
                <a:srgbClr val="014C74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C74"/>
              </a:buClr>
              <a:buSzPts val="1800"/>
              <a:buChar char="●"/>
            </a:pPr>
            <a:r>
              <a:rPr lang="en-US" sz="1800">
                <a:solidFill>
                  <a:srgbClr val="014C74"/>
                </a:solidFill>
              </a:rPr>
              <a:t>This helps the people in charge make better decisions that work for everyone nearby.</a:t>
            </a:r>
            <a:endParaRPr sz="1600">
              <a:solidFill>
                <a:srgbClr val="014C74"/>
              </a:solidFill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00" y="4311374"/>
            <a:ext cx="8694400" cy="61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2033482" y="35955"/>
            <a:ext cx="5096898" cy="302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>
                <a:solidFill>
                  <a:srgbClr val="B9D9EC"/>
                </a:solidFill>
              </a:rPr>
              <a:t>Hello …</a:t>
            </a:r>
            <a:endParaRPr sz="3600">
              <a:solidFill>
                <a:srgbClr val="B9D9E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>
              <a:solidFill>
                <a:srgbClr val="B9D9E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1900">
                <a:solidFill>
                  <a:srgbClr val="B9D9EC"/>
                </a:solidFill>
              </a:rPr>
              <a:t>Who am I?</a:t>
            </a:r>
            <a:endParaRPr sz="1900">
              <a:solidFill>
                <a:srgbClr val="B9D9E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1900">
                <a:solidFill>
                  <a:srgbClr val="B9D9EC"/>
                </a:solidFill>
              </a:rPr>
              <a:t>What is my job?</a:t>
            </a:r>
            <a:endParaRPr sz="1900">
              <a:solidFill>
                <a:srgbClr val="B9D9E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1900">
                <a:solidFill>
                  <a:srgbClr val="B9D9EC"/>
                </a:solidFill>
              </a:rPr>
              <a:t>What does a day in my job look like?</a:t>
            </a:r>
            <a:endParaRPr sz="1900">
              <a:solidFill>
                <a:srgbClr val="B9D9E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1900">
                <a:solidFill>
                  <a:srgbClr val="B9D9EC"/>
                </a:solidFill>
              </a:rPr>
              <a:t>How did I get to where I am today?</a:t>
            </a:r>
            <a:endParaRPr sz="1900">
              <a:solidFill>
                <a:srgbClr val="B9D9E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1900">
                <a:solidFill>
                  <a:srgbClr val="B9D9EC"/>
                </a:solidFill>
              </a:rPr>
              <a:t>What has been my most interesting project?</a:t>
            </a:r>
            <a:endParaRPr sz="1900">
              <a:solidFill>
                <a:srgbClr val="B9D9E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1900">
                <a:solidFill>
                  <a:srgbClr val="B9D9EC"/>
                </a:solidFill>
              </a:rPr>
              <a:t>What am I currently working on?</a:t>
            </a:r>
            <a:endParaRPr sz="1900">
              <a:solidFill>
                <a:srgbClr val="B9D9E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1900"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159629" y="4586854"/>
            <a:ext cx="566342" cy="13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6"/>
              <a:buFont typeface="Arial"/>
              <a:buNone/>
            </a:pPr>
            <a:fld id="{00000000-1234-1234-1234-123412341234}" type="slidenum">
              <a:rPr lang="en-US" sz="15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5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8d96cff01_1_48"/>
          <p:cNvSpPr txBox="1">
            <a:spLocks noGrp="1"/>
          </p:cNvSpPr>
          <p:nvPr>
            <p:ph type="body" idx="1"/>
          </p:nvPr>
        </p:nvSpPr>
        <p:spPr>
          <a:xfrm>
            <a:off x="224800" y="295773"/>
            <a:ext cx="8694300" cy="7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234"/>
              </a:buClr>
              <a:buSzPts val="2600"/>
              <a:buNone/>
            </a:pPr>
            <a:r>
              <a:rPr lang="en-US" sz="4500">
                <a:solidFill>
                  <a:srgbClr val="003A5D"/>
                </a:solidFill>
              </a:rPr>
              <a:t>Over to you…</a:t>
            </a:r>
            <a:endParaRPr sz="4500">
              <a:solidFill>
                <a:srgbClr val="003A5D"/>
              </a:solidFill>
            </a:endParaRPr>
          </a:p>
        </p:txBody>
      </p:sp>
      <p:sp>
        <p:nvSpPr>
          <p:cNvPr id="185" name="Google Shape;185;g308d96cff01_1_48"/>
          <p:cNvSpPr txBox="1">
            <a:spLocks noGrp="1"/>
          </p:cNvSpPr>
          <p:nvPr>
            <p:ph type="body" idx="2"/>
          </p:nvPr>
        </p:nvSpPr>
        <p:spPr>
          <a:xfrm>
            <a:off x="289200" y="1206850"/>
            <a:ext cx="8565600" cy="26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1900" b="1">
                <a:solidFill>
                  <a:srgbClr val="014C74"/>
                </a:solidFill>
              </a:rPr>
              <a:t>Imagine there was a proposal to build a new development in your local area. The development inclus 100 new houses, a sports complex, three shops and a park. </a:t>
            </a:r>
            <a:endParaRPr sz="1700" b="1">
              <a:solidFill>
                <a:srgbClr val="014C7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1900">
              <a:solidFill>
                <a:srgbClr val="014C7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1900">
                <a:solidFill>
                  <a:srgbClr val="014C74"/>
                </a:solidFill>
              </a:rPr>
              <a:t>What do you think?</a:t>
            </a:r>
            <a:endParaRPr sz="1900">
              <a:solidFill>
                <a:srgbClr val="014C7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1900">
              <a:solidFill>
                <a:srgbClr val="014C74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C74"/>
              </a:buClr>
              <a:buSzPts val="1900"/>
              <a:buChar char="●"/>
            </a:pPr>
            <a:r>
              <a:rPr lang="en-US" sz="1900">
                <a:solidFill>
                  <a:srgbClr val="014C74"/>
                </a:solidFill>
              </a:rPr>
              <a:t>Would you like this?</a:t>
            </a:r>
            <a:endParaRPr sz="1900">
              <a:solidFill>
                <a:srgbClr val="014C74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C74"/>
              </a:buClr>
              <a:buSzPts val="1900"/>
              <a:buChar char="●"/>
            </a:pPr>
            <a:r>
              <a:rPr lang="en-US" sz="1900">
                <a:solidFill>
                  <a:srgbClr val="014C74"/>
                </a:solidFill>
              </a:rPr>
              <a:t>Would you have any worries?</a:t>
            </a:r>
            <a:endParaRPr sz="1900">
              <a:solidFill>
                <a:srgbClr val="014C74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C74"/>
              </a:buClr>
              <a:buSzPts val="1900"/>
              <a:buChar char="●"/>
            </a:pPr>
            <a:r>
              <a:rPr lang="en-US" sz="1900">
                <a:solidFill>
                  <a:srgbClr val="014C74"/>
                </a:solidFill>
              </a:rPr>
              <a:t>What else would you want to know?</a:t>
            </a:r>
            <a:endParaRPr sz="1700">
              <a:solidFill>
                <a:srgbClr val="014C74"/>
              </a:solidFill>
            </a:endParaRPr>
          </a:p>
        </p:txBody>
      </p:sp>
      <p:pic>
        <p:nvPicPr>
          <p:cNvPr id="186" name="Google Shape;186;g308d96cff01_1_4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00" y="4311374"/>
            <a:ext cx="8694400" cy="61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33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 txBox="1"/>
          <p:nvPr/>
        </p:nvSpPr>
        <p:spPr>
          <a:xfrm>
            <a:off x="6880667" y="1659598"/>
            <a:ext cx="2149033" cy="302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3A5D"/>
                </a:solidFill>
                <a:latin typeface="Arial"/>
                <a:ea typeface="Arial"/>
                <a:cs typeface="Arial"/>
                <a:sym typeface="Arial"/>
              </a:rPr>
              <a:t>This is…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003A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3A5D"/>
                </a:solidFill>
                <a:latin typeface="Arial"/>
                <a:ea typeface="Arial"/>
                <a:cs typeface="Arial"/>
                <a:sym typeface="Arial"/>
              </a:rPr>
              <a:t>one of my projects.</a:t>
            </a:r>
            <a:endParaRPr sz="1900" b="1" i="0" u="none" strike="noStrike" cap="none">
              <a:solidFill>
                <a:srgbClr val="003A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1900" b="1" i="0" u="none" strike="noStrike" cap="none">
              <a:solidFill>
                <a:srgbClr val="F7E2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93976" y="4143084"/>
            <a:ext cx="1467000" cy="900300"/>
          </a:xfrm>
          <a:prstGeom prst="rect">
            <a:avLst/>
          </a:prstGeom>
          <a:solidFill>
            <a:srgbClr val="B9D9E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/>
              <a:t>P</a:t>
            </a:r>
            <a:r>
              <a:rPr lang="en-US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hoto be substituted with case study image of ambassador's choice.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ff00b4558_0_31"/>
          <p:cNvSpPr txBox="1">
            <a:spLocks noGrp="1"/>
          </p:cNvSpPr>
          <p:nvPr>
            <p:ph type="body" idx="1"/>
          </p:nvPr>
        </p:nvSpPr>
        <p:spPr>
          <a:xfrm>
            <a:off x="464665" y="717571"/>
            <a:ext cx="8145935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A4CA"/>
              </a:buClr>
              <a:buSzPts val="3200"/>
              <a:buNone/>
            </a:pPr>
            <a:r>
              <a:rPr lang="en-US" sz="3200" b="1">
                <a:solidFill>
                  <a:srgbClr val="B9D9EC"/>
                </a:solidFill>
              </a:rPr>
              <a:t>Have you ever designed a place?</a:t>
            </a:r>
            <a:endParaRPr b="1">
              <a:solidFill>
                <a:srgbClr val="B9D9EC"/>
              </a:solidFill>
            </a:endParaRPr>
          </a:p>
        </p:txBody>
      </p:sp>
      <p:pic>
        <p:nvPicPr>
          <p:cNvPr id="52" name="Google Shape;52;g2fff00b4558_0_3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797968"/>
            <a:ext cx="4038600" cy="290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g2fff00b4558_0_3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666" y="1797969"/>
            <a:ext cx="3872247" cy="2904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46334" y="1286277"/>
            <a:ext cx="6762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A4CA"/>
              </a:buClr>
              <a:buSzPts val="3200"/>
              <a:buNone/>
            </a:pPr>
            <a:r>
              <a:rPr lang="en-US" sz="3200"/>
              <a:t>Computer game designs</a:t>
            </a:r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body" idx="4"/>
          </p:nvPr>
        </p:nvSpPr>
        <p:spPr>
          <a:xfrm>
            <a:off x="6908934" y="2571750"/>
            <a:ext cx="17586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rgbClr val="B9D9EC"/>
                </a:solidFill>
              </a:rPr>
              <a:t>Chat about it to the people on your table</a:t>
            </a:r>
            <a:endParaRPr sz="2400">
              <a:solidFill>
                <a:srgbClr val="B9D9EC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159629" y="4586854"/>
            <a:ext cx="566342" cy="13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2"/>
          </p:nvPr>
        </p:nvSpPr>
        <p:spPr>
          <a:xfrm>
            <a:off x="208748" y="2451150"/>
            <a:ext cx="5394300" cy="2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What build style computer games have you played?</a:t>
            </a:r>
            <a:endParaRPr sz="2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What did you design in them?</a:t>
            </a:r>
            <a:endParaRPr sz="2600"/>
          </a:p>
        </p:txBody>
      </p:sp>
      <p:pic>
        <p:nvPicPr>
          <p:cNvPr id="62" name="Google Shape;62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612"/>
            <a:ext cx="9144000" cy="9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ff00b4558_0_2"/>
          <p:cNvSpPr txBox="1">
            <a:spLocks noGrp="1"/>
          </p:cNvSpPr>
          <p:nvPr>
            <p:ph type="body" idx="1"/>
          </p:nvPr>
        </p:nvSpPr>
        <p:spPr>
          <a:xfrm>
            <a:off x="371475" y="675872"/>
            <a:ext cx="8410575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234"/>
              </a:buClr>
              <a:buSzPts val="2600"/>
              <a:buNone/>
            </a:pPr>
            <a:r>
              <a:rPr lang="en-US" sz="4300"/>
              <a:t>Your dream </a:t>
            </a:r>
            <a:r>
              <a:rPr lang="en-US" sz="6000">
                <a:solidFill>
                  <a:srgbClr val="064662"/>
                </a:solidFill>
              </a:rPr>
              <a:t>town…</a:t>
            </a:r>
            <a:endParaRPr sz="6000">
              <a:solidFill>
                <a:srgbClr val="064662"/>
              </a:solidFill>
            </a:endParaRPr>
          </a:p>
        </p:txBody>
      </p:sp>
      <p:pic>
        <p:nvPicPr>
          <p:cNvPr id="68" name="Google Shape;68;g2fff00b4558_0_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33" y="2278612"/>
            <a:ext cx="2834047" cy="159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fff00b4558_0_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603" y="2278611"/>
            <a:ext cx="2561605" cy="159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fff00b4558_0_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832" y="2278613"/>
            <a:ext cx="2518218" cy="1592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146334" y="1286277"/>
            <a:ext cx="6762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A4CA"/>
              </a:buClr>
              <a:buSzPts val="3200"/>
              <a:buNone/>
            </a:pPr>
            <a:r>
              <a:rPr lang="en-US" sz="3200"/>
              <a:t>Draw your dream town</a:t>
            </a:r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body" idx="4"/>
          </p:nvPr>
        </p:nvSpPr>
        <p:spPr>
          <a:xfrm>
            <a:off x="6908934" y="2571750"/>
            <a:ext cx="1758600" cy="13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rgbClr val="B9D9EC"/>
                </a:solidFill>
              </a:rPr>
              <a:t>Include anything at all that you want.</a:t>
            </a:r>
            <a:endParaRPr sz="2400">
              <a:solidFill>
                <a:srgbClr val="B9D9EC"/>
              </a:solidFill>
            </a:endParaRPr>
          </a:p>
        </p:txBody>
      </p:sp>
      <p:sp>
        <p:nvSpPr>
          <p:cNvPr id="77" name="Google Shape;77;p2"/>
          <p:cNvSpPr txBox="1">
            <a:spLocks noGrp="1"/>
          </p:cNvSpPr>
          <p:nvPr>
            <p:ph type="sldNum" idx="12"/>
          </p:nvPr>
        </p:nvSpPr>
        <p:spPr>
          <a:xfrm>
            <a:off x="159629" y="4586854"/>
            <a:ext cx="566342" cy="13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body" idx="2"/>
          </p:nvPr>
        </p:nvSpPr>
        <p:spPr>
          <a:xfrm>
            <a:off x="208748" y="2451150"/>
            <a:ext cx="5394300" cy="2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You have 120 seconds and a blank piece of paper.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Draw your dream town. </a:t>
            </a:r>
            <a:endParaRPr/>
          </a:p>
        </p:txBody>
      </p:sp>
      <p:pic>
        <p:nvPicPr>
          <p:cNvPr id="79" name="Google Shape;79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7612"/>
            <a:ext cx="9144000" cy="9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fff00b4558_0_17"/>
          <p:cNvSpPr txBox="1">
            <a:spLocks noGrp="1"/>
          </p:cNvSpPr>
          <p:nvPr>
            <p:ph type="body" idx="1"/>
          </p:nvPr>
        </p:nvSpPr>
        <p:spPr>
          <a:xfrm>
            <a:off x="224790" y="295770"/>
            <a:ext cx="8694300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E234"/>
              </a:buClr>
              <a:buSzPts val="2600"/>
              <a:buNone/>
            </a:pPr>
            <a:r>
              <a:rPr lang="en-US" sz="4700">
                <a:solidFill>
                  <a:srgbClr val="003A5D"/>
                </a:solidFill>
              </a:rPr>
              <a:t>Live    -    Work    -    Play</a:t>
            </a:r>
            <a:endParaRPr sz="4700">
              <a:solidFill>
                <a:srgbClr val="003A5D"/>
              </a:solidFill>
            </a:endParaRPr>
          </a:p>
        </p:txBody>
      </p:sp>
      <p:sp>
        <p:nvSpPr>
          <p:cNvPr id="85" name="Google Shape;85;g2fff00b4558_0_17"/>
          <p:cNvSpPr txBox="1">
            <a:spLocks noGrp="1"/>
          </p:cNvSpPr>
          <p:nvPr>
            <p:ph type="body" idx="2"/>
          </p:nvPr>
        </p:nvSpPr>
        <p:spPr>
          <a:xfrm>
            <a:off x="421800" y="1302125"/>
            <a:ext cx="83004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US" sz="2100">
                <a:solidFill>
                  <a:srgbClr val="B9D9EC"/>
                </a:solidFill>
              </a:rPr>
              <a:t>A planner needs to include three key things when designing a town.</a:t>
            </a:r>
            <a:endParaRPr sz="2100">
              <a:solidFill>
                <a:srgbClr val="B9D9E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>
              <a:solidFill>
                <a:srgbClr val="B9D9EC"/>
              </a:solidFill>
            </a:endParaRPr>
          </a:p>
          <a:p>
            <a:pPr marL="889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rgbClr val="B9D9EC"/>
                </a:solidFill>
              </a:rPr>
              <a:t>Somewhere for people to </a:t>
            </a:r>
            <a:r>
              <a:rPr lang="en-US" b="1">
                <a:solidFill>
                  <a:srgbClr val="B9D9EC"/>
                </a:solidFill>
              </a:rPr>
              <a:t>live</a:t>
            </a:r>
            <a:endParaRPr b="1">
              <a:solidFill>
                <a:srgbClr val="B9D9EC"/>
              </a:solidFill>
            </a:endParaRPr>
          </a:p>
          <a:p>
            <a:pPr marL="889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rgbClr val="B9D9EC"/>
                </a:solidFill>
              </a:rPr>
              <a:t>Somewhere for people to </a:t>
            </a:r>
            <a:r>
              <a:rPr lang="en-US" b="1">
                <a:solidFill>
                  <a:srgbClr val="B9D9EC"/>
                </a:solidFill>
              </a:rPr>
              <a:t>work</a:t>
            </a:r>
            <a:endParaRPr b="1">
              <a:solidFill>
                <a:srgbClr val="B9D9EC"/>
              </a:solidFill>
            </a:endParaRPr>
          </a:p>
          <a:p>
            <a:pPr marL="889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rgbClr val="B9D9EC"/>
                </a:solidFill>
              </a:rPr>
              <a:t>Somewhere for people to </a:t>
            </a:r>
            <a:r>
              <a:rPr lang="en-US" b="1">
                <a:solidFill>
                  <a:srgbClr val="B9D9EC"/>
                </a:solidFill>
              </a:rPr>
              <a:t>play</a:t>
            </a:r>
            <a:endParaRPr b="1">
              <a:solidFill>
                <a:srgbClr val="B9D9EC"/>
              </a:solidFill>
            </a:endParaRPr>
          </a:p>
        </p:txBody>
      </p:sp>
      <p:pic>
        <p:nvPicPr>
          <p:cNvPr id="86" name="Google Shape;86;g2fff00b4558_0_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90" y="3329940"/>
            <a:ext cx="869442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8d96cff01_1_13"/>
          <p:cNvSpPr txBox="1">
            <a:spLocks noGrp="1"/>
          </p:cNvSpPr>
          <p:nvPr>
            <p:ph type="body" idx="2"/>
          </p:nvPr>
        </p:nvSpPr>
        <p:spPr>
          <a:xfrm>
            <a:off x="264375" y="322075"/>
            <a:ext cx="8597400" cy="3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3100" b="1">
                <a:solidFill>
                  <a:srgbClr val="014C74"/>
                </a:solidFill>
              </a:rPr>
              <a:t>"Live, Work, Play" means building places where people can live, work, and have fun all in the same area.</a:t>
            </a:r>
            <a:endParaRPr sz="2600">
              <a:solidFill>
                <a:srgbClr val="B9D9EC"/>
              </a:solidFill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B9D9EC"/>
              </a:solidFill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B9D9EC"/>
              </a:solidFill>
            </a:endParaRPr>
          </a:p>
          <a:p>
            <a:pPr marL="889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600">
                <a:solidFill>
                  <a:srgbClr val="B9D9EC"/>
                </a:solidFill>
              </a:rPr>
              <a:t>The idea is to make everything close by so people don’t have to travel far to do these things, making life easier and more fun!</a:t>
            </a:r>
            <a:endParaRPr sz="2600">
              <a:solidFill>
                <a:srgbClr val="B9D9EC"/>
              </a:solidFill>
            </a:endParaRPr>
          </a:p>
        </p:txBody>
      </p:sp>
      <p:pic>
        <p:nvPicPr>
          <p:cNvPr id="92" name="Google Shape;92;g308d96cff01_1_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00" y="4078020"/>
            <a:ext cx="8694400" cy="8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g308d96cff01_1_7"/>
          <p:cNvGraphicFramePr/>
          <p:nvPr/>
        </p:nvGraphicFramePr>
        <p:xfrm>
          <a:off x="194175" y="144775"/>
          <a:ext cx="8841450" cy="4939075"/>
        </p:xfrm>
        <a:graphic>
          <a:graphicData uri="http://schemas.openxmlformats.org/drawingml/2006/table">
            <a:tbl>
              <a:tblPr>
                <a:noFill/>
                <a:tableStyleId>{7BA18A14-A329-436C-9BA7-8C890975EEAD}</a:tableStyleId>
              </a:tblPr>
              <a:tblGrid>
                <a:gridCol w="294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14C74"/>
                          </a:solidFill>
                        </a:rPr>
                        <a:t>Live</a:t>
                      </a:r>
                      <a:endParaRPr sz="3200" b="1">
                        <a:solidFill>
                          <a:srgbClr val="014C7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14C74"/>
                          </a:solidFill>
                        </a:rPr>
                        <a:t>Work</a:t>
                      </a:r>
                      <a:endParaRPr sz="3200" b="1">
                        <a:solidFill>
                          <a:srgbClr val="014C7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14C74"/>
                          </a:solidFill>
                        </a:rPr>
                        <a:t>Play</a:t>
                      </a:r>
                      <a:endParaRPr sz="3200" b="1">
                        <a:solidFill>
                          <a:srgbClr val="014C7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014C74"/>
                          </a:solidFill>
                        </a:rPr>
                        <a:t>This is where people have their homes and things they need to survive.</a:t>
                      </a:r>
                      <a:endParaRPr>
                        <a:solidFill>
                          <a:srgbClr val="014C7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014C74"/>
                          </a:solidFill>
                        </a:rPr>
                        <a:t>This is what people need to do their jobs such as a place to go and ways to get there.</a:t>
                      </a:r>
                      <a:endParaRPr>
                        <a:solidFill>
                          <a:srgbClr val="014C7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olidFill>
                            <a:srgbClr val="014C74"/>
                          </a:solidFill>
                        </a:rPr>
                        <a:t>These are leisure places like parks, playgrounds, and fun spots where people relax or play.</a:t>
                      </a:r>
                      <a:endParaRPr>
                        <a:solidFill>
                          <a:srgbClr val="014C74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14C7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8" name="Google Shape;98;g308d96cff01_1_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99" y="3359325"/>
            <a:ext cx="2291859" cy="152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08d96cff01_1_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712" y="3337863"/>
            <a:ext cx="2291850" cy="15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08d96cff01_1_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425" y="3337875"/>
            <a:ext cx="2356262" cy="1570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g308d96cff01_1_7"/>
          <p:cNvCxnSpPr/>
          <p:nvPr/>
        </p:nvCxnSpPr>
        <p:spPr>
          <a:xfrm flipH="1">
            <a:off x="3138225" y="148600"/>
            <a:ext cx="6900" cy="49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g308d96cff01_1_7"/>
          <p:cNvCxnSpPr/>
          <p:nvPr/>
        </p:nvCxnSpPr>
        <p:spPr>
          <a:xfrm>
            <a:off x="6087300" y="141550"/>
            <a:ext cx="14100" cy="4946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Amds_02-1_DC16319B_rtpi_presentation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B7DA7C92667409C6E262F89D384DB" ma:contentTypeVersion="27" ma:contentTypeDescription="Create a new document." ma:contentTypeScope="" ma:versionID="34ecda728eab3dee28a6bed0da7cd65b">
  <xsd:schema xmlns:xsd="http://www.w3.org/2001/XMLSchema" xmlns:xs="http://www.w3.org/2001/XMLSchema" xmlns:p="http://schemas.microsoft.com/office/2006/metadata/properties" xmlns:ns1="http://schemas.microsoft.com/sharepoint/v3" xmlns:ns2="97bab0f5-5461-4980-b7a8-2eaba32d3f0c" xmlns:ns3="4e614f2d-a433-420b-85a4-45591aff4460" targetNamespace="http://schemas.microsoft.com/office/2006/metadata/properties" ma:root="true" ma:fieldsID="93bc2b167f96c31498848e1846266103" ns1:_="" ns2:_="" ns3:_="">
    <xsd:import namespace="http://schemas.microsoft.com/sharepoint/v3"/>
    <xsd:import namespace="97bab0f5-5461-4980-b7a8-2eaba32d3f0c"/>
    <xsd:import namespace="4e614f2d-a433-420b-85a4-45591aff4460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3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4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5" nillable="true" ma:displayName="Number of Likes" ma:internalName="LikesCount">
      <xsd:simpleType>
        <xsd:restriction base="dms:Unknown"/>
      </xsd:simpleType>
    </xsd:element>
    <xsd:element name="LikedBy" ma:index="16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ab0f5-5461-4980-b7a8-2eaba32d3f0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Tags" ma:fieldId="{23f27201-bee3-471e-b2e7-b64fd8b7ca38}" ma:taxonomyMulti="true" ma:sspId="ab79d16c-fdf4-4e01-9e55-3596abf47ba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205fa4c8-79e5-4a7c-9248-963b1f92a85d}" ma:internalName="TaxCatchAll" ma:showField="CatchAllData" ma:web="97bab0f5-5461-4980-b7a8-2eaba32d3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14f2d-a433-420b-85a4-45591aff4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ab79d16c-fdf4-4e01-9e55-3596abf47b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84FB20-2750-450C-92D2-233B96987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7bab0f5-5461-4980-b7a8-2eaba32d3f0c"/>
    <ds:schemaRef ds:uri="4e614f2d-a433-420b-85a4-45591aff44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DA258D-B6BD-4858-9AA7-5796FCD2F9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1727</Words>
  <Application>Microsoft Office PowerPoint</Application>
  <PresentationFormat>On-screen Show (16:9)</PresentationFormat>
  <Paragraphs>229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Amds_02-1_DC16319B_rtpi_presentations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 Johansson</dc:creator>
  <cp:lastModifiedBy>Andrew Pilkington</cp:lastModifiedBy>
  <cp:revision>2</cp:revision>
  <dcterms:created xsi:type="dcterms:W3CDTF">2016-11-11T09:50:12Z</dcterms:created>
  <dcterms:modified xsi:type="dcterms:W3CDTF">2024-10-15T14:21:53Z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0x010100D81320C222B9E04F984621161FD4C296</vt:lpwstr>
  </property>
  <property fmtid="{D5CDD505-2E9C-101B-9397-08002B2CF9AE}" pid="3" name="Order">
    <vt:r8>65000</vt:r8>
  </property>
  <property fmtid="{D5CDD505-2E9C-101B-9397-08002B2CF9AE}" pid="4" name="MediaServiceImageTags">
    <vt:lpwstr/>
  </property>
</Properties>
</file>